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4" y="-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FED4BC-F88C-46E0-BFD0-3BB6D641A9A0}"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ED4BC-F88C-46E0-BFD0-3BB6D641A9A0}"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8FED4BC-F88C-46E0-BFD0-3BB6D641A9A0}"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F947B6-79A8-4669-8FAA-07393A6A1F17}"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ED4BC-F88C-46E0-BFD0-3BB6D641A9A0}"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F947B6-79A8-4669-8FAA-07393A6A1F17}"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FED4BC-F88C-46E0-BFD0-3BB6D641A9A0}"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8FED4BC-F88C-46E0-BFD0-3BB6D641A9A0}"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F947B6-79A8-4669-8FAA-07393A6A1F17}"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FED4BC-F88C-46E0-BFD0-3BB6D641A9A0}" type="datetimeFigureOut">
              <a:rPr lang="en-US" smtClean="0"/>
              <a:t>5/3/2017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ED4BC-F88C-46E0-BFD0-3BB6D641A9A0}" type="datetimeFigureOut">
              <a:rPr lang="en-US" smtClean="0"/>
              <a:t>5/3/2017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C8FED4BC-F88C-46E0-BFD0-3BB6D641A9A0}" type="datetimeFigureOut">
              <a:rPr lang="en-US" smtClean="0"/>
              <a:t>5/3/2017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F947B6-79A8-4669-8FAA-07393A6A1F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8FED4BC-F88C-46E0-BFD0-3BB6D641A9A0}"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F947B6-79A8-4669-8FAA-07393A6A1F17}"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ED4BC-F88C-46E0-BFD0-3BB6D641A9A0}"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F947B6-79A8-4669-8FAA-07393A6A1F17}"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8FED4BC-F88C-46E0-BFD0-3BB6D641A9A0}" type="datetimeFigureOut">
              <a:rPr lang="en-US" smtClean="0"/>
              <a:t>5/3/2017</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2F947B6-79A8-4669-8FAA-07393A6A1F17}"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Poetry/Scansion%202016.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Literary Terms</a:t>
            </a:r>
            <a:endParaRPr lang="en-US" dirty="0"/>
          </a:p>
        </p:txBody>
      </p:sp>
      <p:sp>
        <p:nvSpPr>
          <p:cNvPr id="3" name="Subtitle 2"/>
          <p:cNvSpPr>
            <a:spLocks noGrp="1"/>
          </p:cNvSpPr>
          <p:nvPr>
            <p:ph type="subTitle" idx="1"/>
          </p:nvPr>
        </p:nvSpPr>
        <p:spPr/>
        <p:txBody>
          <a:bodyPr/>
          <a:lstStyle/>
          <a:p>
            <a:r>
              <a:rPr lang="en-US" dirty="0" smtClean="0"/>
              <a:t>Prose, Poetry, Drama</a:t>
            </a:r>
            <a:endParaRPr lang="en-US" dirty="0"/>
          </a:p>
        </p:txBody>
      </p:sp>
    </p:spTree>
    <p:extLst>
      <p:ext uri="{BB962C8B-B14F-4D97-AF65-F5344CB8AC3E}">
        <p14:creationId xmlns:p14="http://schemas.microsoft.com/office/powerpoint/2010/main" val="22739926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Overall atmosphere established within a work</a:t>
            </a:r>
          </a:p>
          <a:p>
            <a:endParaRPr lang="en-US" dirty="0"/>
          </a:p>
          <a:p>
            <a:r>
              <a:rPr lang="en-US" dirty="0" smtClean="0"/>
              <a:t>“He </a:t>
            </a:r>
            <a:r>
              <a:rPr lang="en-US" dirty="0"/>
              <a:t>rolled in his bed, twisting the sheets, grappling with a problem years too big for him, awake in the night like a single sentinel on picket. And sometime after midnight, he slept, too, and then only the wind was awake, prying at the hotel and hooting in its gables under the bright gimlet gaze of the stars</a:t>
            </a:r>
            <a:r>
              <a:rPr lang="en-US" dirty="0" smtClean="0"/>
              <a:t>.”</a:t>
            </a:r>
          </a:p>
          <a:p>
            <a:pPr marL="0" indent="0">
              <a:buNone/>
            </a:pPr>
            <a:r>
              <a:rPr lang="en-US" dirty="0"/>
              <a:t>	</a:t>
            </a:r>
            <a:r>
              <a:rPr lang="en-US" dirty="0" smtClean="0"/>
              <a:t>(From </a:t>
            </a:r>
            <a:r>
              <a:rPr lang="en-US" i="1" dirty="0" smtClean="0"/>
              <a:t>The Shining</a:t>
            </a:r>
            <a:r>
              <a:rPr lang="en-US" dirty="0" smtClean="0"/>
              <a:t>, Stephen King)</a:t>
            </a:r>
            <a:endParaRPr lang="en-US" dirty="0"/>
          </a:p>
        </p:txBody>
      </p:sp>
      <p:sp>
        <p:nvSpPr>
          <p:cNvPr id="3" name="Title 2"/>
          <p:cNvSpPr>
            <a:spLocks noGrp="1"/>
          </p:cNvSpPr>
          <p:nvPr>
            <p:ph type="title"/>
          </p:nvPr>
        </p:nvSpPr>
        <p:spPr/>
        <p:txBody>
          <a:bodyPr/>
          <a:lstStyle/>
          <a:p>
            <a:r>
              <a:rPr lang="en-US" dirty="0" smtClean="0"/>
              <a:t>Mood</a:t>
            </a:r>
            <a:endParaRPr lang="en-US" dirty="0"/>
          </a:p>
        </p:txBody>
      </p:sp>
    </p:spTree>
    <p:extLst>
      <p:ext uri="{BB962C8B-B14F-4D97-AF65-F5344CB8AC3E}">
        <p14:creationId xmlns:p14="http://schemas.microsoft.com/office/powerpoint/2010/main" val="1904191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Utilizing first person pronouns in telling a story</a:t>
            </a:r>
          </a:p>
          <a:p>
            <a:r>
              <a:rPr lang="en-US" dirty="0" smtClean="0"/>
              <a:t>I, me</a:t>
            </a:r>
            <a:endParaRPr lang="en-US" dirty="0"/>
          </a:p>
        </p:txBody>
      </p:sp>
      <p:sp>
        <p:nvSpPr>
          <p:cNvPr id="3" name="Title 2"/>
          <p:cNvSpPr>
            <a:spLocks noGrp="1"/>
          </p:cNvSpPr>
          <p:nvPr>
            <p:ph type="title"/>
          </p:nvPr>
        </p:nvSpPr>
        <p:spPr/>
        <p:txBody>
          <a:bodyPr/>
          <a:lstStyle/>
          <a:p>
            <a:r>
              <a:rPr lang="en-US" dirty="0" smtClean="0"/>
              <a:t>First Person Point of View</a:t>
            </a:r>
            <a:endParaRPr lang="en-US" dirty="0"/>
          </a:p>
        </p:txBody>
      </p:sp>
    </p:spTree>
    <p:extLst>
      <p:ext uri="{BB962C8B-B14F-4D97-AF65-F5344CB8AC3E}">
        <p14:creationId xmlns:p14="http://schemas.microsoft.com/office/powerpoint/2010/main" val="27558081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third person narrator can see into the mind of one character</a:t>
            </a:r>
            <a:endParaRPr lang="en-US" dirty="0"/>
          </a:p>
        </p:txBody>
      </p:sp>
      <p:sp>
        <p:nvSpPr>
          <p:cNvPr id="3" name="Title 2"/>
          <p:cNvSpPr>
            <a:spLocks noGrp="1"/>
          </p:cNvSpPr>
          <p:nvPr>
            <p:ph type="title"/>
          </p:nvPr>
        </p:nvSpPr>
        <p:spPr/>
        <p:txBody>
          <a:bodyPr>
            <a:normAutofit fontScale="90000"/>
          </a:bodyPr>
          <a:lstStyle/>
          <a:p>
            <a:r>
              <a:rPr lang="en-US" dirty="0" smtClean="0"/>
              <a:t>Third Person Limited Point of View</a:t>
            </a:r>
            <a:endParaRPr lang="en-US" dirty="0"/>
          </a:p>
        </p:txBody>
      </p:sp>
    </p:spTree>
    <p:extLst>
      <p:ext uri="{BB962C8B-B14F-4D97-AF65-F5344CB8AC3E}">
        <p14:creationId xmlns:p14="http://schemas.microsoft.com/office/powerpoint/2010/main" val="298641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third person narrator can see into the minds of many characters</a:t>
            </a:r>
            <a:endParaRPr lang="en-US" dirty="0"/>
          </a:p>
        </p:txBody>
      </p:sp>
      <p:sp>
        <p:nvSpPr>
          <p:cNvPr id="3" name="Title 2"/>
          <p:cNvSpPr>
            <a:spLocks noGrp="1"/>
          </p:cNvSpPr>
          <p:nvPr>
            <p:ph type="title"/>
          </p:nvPr>
        </p:nvSpPr>
        <p:spPr/>
        <p:txBody>
          <a:bodyPr>
            <a:normAutofit/>
          </a:bodyPr>
          <a:lstStyle/>
          <a:p>
            <a:r>
              <a:rPr lang="en-US" sz="3600" dirty="0" smtClean="0"/>
              <a:t>Third Person Omniscient Point of View</a:t>
            </a:r>
            <a:endParaRPr lang="en-US" sz="3600" dirty="0"/>
          </a:p>
        </p:txBody>
      </p:sp>
    </p:spTree>
    <p:extLst>
      <p:ext uri="{BB962C8B-B14F-4D97-AF65-F5344CB8AC3E}">
        <p14:creationId xmlns:p14="http://schemas.microsoft.com/office/powerpoint/2010/main" val="1353294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Time and place of the action of the story</a:t>
            </a:r>
          </a:p>
          <a:p>
            <a:endParaRPr lang="en-US" dirty="0"/>
          </a:p>
          <a:p>
            <a:pPr fontAlgn="base"/>
            <a:r>
              <a:rPr lang="en-US" dirty="0" smtClean="0"/>
              <a:t>“The </a:t>
            </a:r>
            <a:r>
              <a:rPr lang="en-US" dirty="0"/>
              <a:t>Salinas Valley is in Northern California. It is a long narrow swale between two ranges of mountains, and the Salinas River winds and twists up the center until it falls at last into Monterey </a:t>
            </a:r>
            <a:r>
              <a:rPr lang="en-US" dirty="0" smtClean="0"/>
              <a:t>Bay. I </a:t>
            </a:r>
            <a:r>
              <a:rPr lang="en-US" dirty="0"/>
              <a:t>remember my childhood names for grasses and secret flowers. I remember where a toad may live and what time the birds awaken in the summer—and what trees and seasons smelled like—how people looked and walked and smelled even. The memory of odors is very rich</a:t>
            </a:r>
            <a:r>
              <a:rPr lang="en-US" dirty="0" smtClean="0"/>
              <a:t>.”</a:t>
            </a:r>
            <a:endParaRPr lang="en-US" dirty="0"/>
          </a:p>
          <a:p>
            <a:pPr marL="0" indent="0">
              <a:buNone/>
            </a:pPr>
            <a:r>
              <a:rPr lang="en-US" dirty="0" smtClean="0"/>
              <a:t>	(From </a:t>
            </a:r>
            <a:r>
              <a:rPr lang="en-US" i="1" dirty="0" smtClean="0"/>
              <a:t>East of Eden</a:t>
            </a:r>
            <a:r>
              <a:rPr lang="en-US" dirty="0" smtClean="0"/>
              <a:t>, John Steinbeck)</a:t>
            </a:r>
            <a:endParaRPr lang="en-US" dirty="0"/>
          </a:p>
        </p:txBody>
      </p:sp>
      <p:sp>
        <p:nvSpPr>
          <p:cNvPr id="3" name="Title 2"/>
          <p:cNvSpPr>
            <a:spLocks noGrp="1"/>
          </p:cNvSpPr>
          <p:nvPr>
            <p:ph type="title"/>
          </p:nvPr>
        </p:nvSpPr>
        <p:spPr/>
        <p:txBody>
          <a:bodyPr/>
          <a:lstStyle/>
          <a:p>
            <a:r>
              <a:rPr lang="en-US" dirty="0" smtClean="0"/>
              <a:t>Setting</a:t>
            </a:r>
            <a:endParaRPr lang="en-US" dirty="0"/>
          </a:p>
        </p:txBody>
      </p:sp>
    </p:spTree>
    <p:extLst>
      <p:ext uri="{BB962C8B-B14F-4D97-AF65-F5344CB8AC3E}">
        <p14:creationId xmlns:p14="http://schemas.microsoft.com/office/powerpoint/2010/main" val="168408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How the work is written</a:t>
            </a:r>
          </a:p>
          <a:p>
            <a:endParaRPr lang="en-US" dirty="0"/>
          </a:p>
          <a:p>
            <a:r>
              <a:rPr lang="en-US" dirty="0" smtClean="0"/>
              <a:t>“He </a:t>
            </a:r>
            <a:r>
              <a:rPr lang="en-US" dirty="0"/>
              <a:t>was completely integrated now and he took a good long look at everything. Then he looked up at the sky. There were big white clouds in it. He touched the palm of his hand against the pine needles where he lay and he touched the bark of the pine trunk that he lay behind</a:t>
            </a:r>
            <a:r>
              <a:rPr lang="en-US" dirty="0" smtClean="0"/>
              <a:t>.” </a:t>
            </a:r>
          </a:p>
          <a:p>
            <a:pPr marL="0" indent="0">
              <a:buNone/>
            </a:pPr>
            <a:r>
              <a:rPr lang="en-US" dirty="0"/>
              <a:t>	</a:t>
            </a:r>
            <a:r>
              <a:rPr lang="en-US" dirty="0" smtClean="0"/>
              <a:t>(From </a:t>
            </a:r>
            <a:r>
              <a:rPr lang="en-US" i="1" dirty="0" smtClean="0"/>
              <a:t>For Whom the Bell Tolls</a:t>
            </a:r>
            <a:r>
              <a:rPr lang="en-US" dirty="0" smtClean="0"/>
              <a:t>, Ernest Hemingway)</a:t>
            </a:r>
            <a:endParaRPr lang="en-US" dirty="0"/>
          </a:p>
        </p:txBody>
      </p:sp>
      <p:sp>
        <p:nvSpPr>
          <p:cNvPr id="3" name="Title 2"/>
          <p:cNvSpPr>
            <a:spLocks noGrp="1"/>
          </p:cNvSpPr>
          <p:nvPr>
            <p:ph type="title"/>
          </p:nvPr>
        </p:nvSpPr>
        <p:spPr/>
        <p:txBody>
          <a:bodyPr/>
          <a:lstStyle/>
          <a:p>
            <a:r>
              <a:rPr lang="en-US" dirty="0" smtClean="0"/>
              <a:t>Style</a:t>
            </a:r>
            <a:endParaRPr lang="en-US" dirty="0"/>
          </a:p>
        </p:txBody>
      </p:sp>
    </p:spTree>
    <p:extLst>
      <p:ext uri="{BB962C8B-B14F-4D97-AF65-F5344CB8AC3E}">
        <p14:creationId xmlns:p14="http://schemas.microsoft.com/office/powerpoint/2010/main" val="2755180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Something that stands for or represents something else</a:t>
            </a:r>
          </a:p>
          <a:p>
            <a:endParaRPr lang="en-US" dirty="0"/>
          </a:p>
          <a:p>
            <a:r>
              <a:rPr lang="en-US" dirty="0" smtClean="0"/>
              <a:t>The American Flag</a:t>
            </a:r>
          </a:p>
          <a:p>
            <a:pPr lvl="1"/>
            <a:r>
              <a:rPr lang="en-US" dirty="0" smtClean="0"/>
              <a:t>Superficial – 50 stars, thirteen stripes</a:t>
            </a:r>
          </a:p>
          <a:p>
            <a:pPr lvl="1"/>
            <a:r>
              <a:rPr lang="en-US" dirty="0" smtClean="0"/>
              <a:t>Deeper – Liberty, Justice, Freedom, etc.</a:t>
            </a:r>
          </a:p>
        </p:txBody>
      </p:sp>
      <p:sp>
        <p:nvSpPr>
          <p:cNvPr id="3" name="Title 2"/>
          <p:cNvSpPr>
            <a:spLocks noGrp="1"/>
          </p:cNvSpPr>
          <p:nvPr>
            <p:ph type="title"/>
          </p:nvPr>
        </p:nvSpPr>
        <p:spPr/>
        <p:txBody>
          <a:bodyPr/>
          <a:lstStyle/>
          <a:p>
            <a:r>
              <a:rPr lang="en-US" dirty="0" smtClean="0"/>
              <a:t>Symbolism</a:t>
            </a:r>
            <a:endParaRPr lang="en-US" dirty="0"/>
          </a:p>
        </p:txBody>
      </p:sp>
    </p:spTree>
    <p:extLst>
      <p:ext uri="{BB962C8B-B14F-4D97-AF65-F5344CB8AC3E}">
        <p14:creationId xmlns:p14="http://schemas.microsoft.com/office/powerpoint/2010/main" val="35238242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Central message or insight</a:t>
            </a:r>
            <a:endParaRPr lang="en-US" dirty="0"/>
          </a:p>
        </p:txBody>
      </p:sp>
      <p:sp>
        <p:nvSpPr>
          <p:cNvPr id="3" name="Title 2"/>
          <p:cNvSpPr>
            <a:spLocks noGrp="1"/>
          </p:cNvSpPr>
          <p:nvPr>
            <p:ph type="title"/>
          </p:nvPr>
        </p:nvSpPr>
        <p:spPr/>
        <p:txBody>
          <a:bodyPr/>
          <a:lstStyle/>
          <a:p>
            <a:r>
              <a:rPr lang="en-US" dirty="0" smtClean="0"/>
              <a:t>Theme</a:t>
            </a:r>
            <a:endParaRPr lang="en-US" dirty="0"/>
          </a:p>
        </p:txBody>
      </p:sp>
    </p:spTree>
    <p:extLst>
      <p:ext uri="{BB962C8B-B14F-4D97-AF65-F5344CB8AC3E}">
        <p14:creationId xmlns:p14="http://schemas.microsoft.com/office/powerpoint/2010/main" val="1258664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Writer’s attitude toward the subject matter or audience</a:t>
            </a:r>
          </a:p>
          <a:p>
            <a:endParaRPr lang="en-US" dirty="0"/>
          </a:p>
          <a:p>
            <a:r>
              <a:rPr lang="en-US" i="1" dirty="0"/>
              <a:t>The Diary of Anne Frank</a:t>
            </a:r>
            <a:r>
              <a:rPr lang="en-US" dirty="0"/>
              <a:t> by Anne Frank: Youthful, Optimistic—In retrospect, the reader knows that things ended tragically for Anne Frank. Her diary, however, is full of hope, even as she deals with an incredibly difficult situation.</a:t>
            </a:r>
          </a:p>
          <a:p>
            <a:endParaRPr lang="en-US" dirty="0"/>
          </a:p>
        </p:txBody>
      </p:sp>
      <p:sp>
        <p:nvSpPr>
          <p:cNvPr id="3" name="Title 2"/>
          <p:cNvSpPr>
            <a:spLocks noGrp="1"/>
          </p:cNvSpPr>
          <p:nvPr>
            <p:ph type="title"/>
          </p:nvPr>
        </p:nvSpPr>
        <p:spPr/>
        <p:txBody>
          <a:bodyPr/>
          <a:lstStyle/>
          <a:p>
            <a:r>
              <a:rPr lang="en-US" dirty="0" smtClean="0"/>
              <a:t>Tone</a:t>
            </a:r>
            <a:endParaRPr lang="en-US" dirty="0"/>
          </a:p>
        </p:txBody>
      </p:sp>
    </p:spTree>
    <p:extLst>
      <p:ext uri="{BB962C8B-B14F-4D97-AF65-F5344CB8AC3E}">
        <p14:creationId xmlns:p14="http://schemas.microsoft.com/office/powerpoint/2010/main" val="3674394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Any element recurring in one or more works of literature or art</a:t>
            </a:r>
          </a:p>
          <a:p>
            <a:endParaRPr lang="en-US" dirty="0"/>
          </a:p>
          <a:p>
            <a:r>
              <a:rPr lang="en-US" dirty="0" smtClean="0"/>
              <a:t>South Dakota painter Terry </a:t>
            </a:r>
            <a:r>
              <a:rPr lang="en-US" dirty="0" err="1" smtClean="0"/>
              <a:t>Redlin</a:t>
            </a:r>
            <a:endParaRPr lang="en-US" dirty="0" smtClean="0"/>
          </a:p>
          <a:p>
            <a:pPr lvl="1"/>
            <a:r>
              <a:rPr lang="en-US" dirty="0" smtClean="0"/>
              <a:t>Outdoor themes, wildlife, twilight</a:t>
            </a:r>
            <a:endParaRPr lang="en-US" dirty="0"/>
          </a:p>
        </p:txBody>
      </p:sp>
      <p:sp>
        <p:nvSpPr>
          <p:cNvPr id="3" name="Title 2"/>
          <p:cNvSpPr>
            <a:spLocks noGrp="1"/>
          </p:cNvSpPr>
          <p:nvPr>
            <p:ph type="title"/>
          </p:nvPr>
        </p:nvSpPr>
        <p:spPr/>
        <p:txBody>
          <a:bodyPr/>
          <a:lstStyle/>
          <a:p>
            <a:r>
              <a:rPr lang="en-US" dirty="0" smtClean="0"/>
              <a:t>Motif</a:t>
            </a:r>
            <a:endParaRPr lang="en-US" dirty="0"/>
          </a:p>
        </p:txBody>
      </p:sp>
    </p:spTree>
    <p:extLst>
      <p:ext uri="{BB962C8B-B14F-4D97-AF65-F5344CB8AC3E}">
        <p14:creationId xmlns:p14="http://schemas.microsoft.com/office/powerpoint/2010/main" val="2717027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Creating and developing a character</a:t>
            </a:r>
          </a:p>
          <a:p>
            <a:endParaRPr lang="en-US" dirty="0"/>
          </a:p>
          <a:p>
            <a:r>
              <a:rPr lang="en-US" dirty="0"/>
              <a:t>“First of all,” he said, “if you can learn a simple trick, Scout, you’ll get along a lot better with all kinds of folks. You never really understand a person until you consider things from </a:t>
            </a:r>
            <a:r>
              <a:rPr lang="en-US" dirty="0" smtClean="0"/>
              <a:t>his point of view</a:t>
            </a:r>
            <a:r>
              <a:rPr lang="en-US" dirty="0"/>
              <a:t> […] until you climb into his skin and walk around in it</a:t>
            </a:r>
            <a:r>
              <a:rPr lang="en-US" dirty="0" smtClean="0"/>
              <a:t>.” </a:t>
            </a:r>
          </a:p>
          <a:p>
            <a:pPr marL="0" indent="0">
              <a:buNone/>
            </a:pPr>
            <a:r>
              <a:rPr lang="en-US" dirty="0"/>
              <a:t>	</a:t>
            </a:r>
            <a:r>
              <a:rPr lang="en-US" dirty="0" smtClean="0"/>
              <a:t>(From </a:t>
            </a:r>
            <a:r>
              <a:rPr lang="en-US" i="1" dirty="0" smtClean="0"/>
              <a:t>To Kill a Mockingbird, </a:t>
            </a:r>
            <a:r>
              <a:rPr lang="en-US" dirty="0" smtClean="0"/>
              <a:t>Harper Lee</a:t>
            </a:r>
            <a:r>
              <a:rPr lang="en-US" i="1" dirty="0" smtClean="0"/>
              <a:t>)</a:t>
            </a:r>
          </a:p>
        </p:txBody>
      </p:sp>
      <p:sp>
        <p:nvSpPr>
          <p:cNvPr id="2" name="Title 1"/>
          <p:cNvSpPr>
            <a:spLocks noGrp="1"/>
          </p:cNvSpPr>
          <p:nvPr>
            <p:ph type="title"/>
          </p:nvPr>
        </p:nvSpPr>
        <p:spPr/>
        <p:txBody>
          <a:bodyPr/>
          <a:lstStyle/>
          <a:p>
            <a:r>
              <a:rPr lang="en-US" dirty="0"/>
              <a:t>C</a:t>
            </a:r>
            <a:r>
              <a:rPr lang="en-US" dirty="0" smtClean="0"/>
              <a:t>haracterization</a:t>
            </a:r>
            <a:endParaRPr lang="en-US" dirty="0"/>
          </a:p>
        </p:txBody>
      </p:sp>
    </p:spTree>
    <p:extLst>
      <p:ext uri="{BB962C8B-B14F-4D97-AF65-F5344CB8AC3E}">
        <p14:creationId xmlns:p14="http://schemas.microsoft.com/office/powerpoint/2010/main" val="1158881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7267" y="2675467"/>
            <a:ext cx="7967133" cy="3450696"/>
          </a:xfrm>
        </p:spPr>
        <p:txBody>
          <a:bodyPr/>
          <a:lstStyle/>
          <a:p>
            <a:r>
              <a:rPr lang="en-US" dirty="0" smtClean="0"/>
              <a:t>Seemingly contradictory idea, statement, or event</a:t>
            </a:r>
          </a:p>
          <a:p>
            <a:endParaRPr lang="en-US" dirty="0"/>
          </a:p>
          <a:p>
            <a:r>
              <a:rPr lang="en-US" dirty="0" smtClean="0"/>
              <a:t>“To </a:t>
            </a:r>
            <a:r>
              <a:rPr lang="en-US" dirty="0"/>
              <a:t>be natural is such a very difficult pose to keep up</a:t>
            </a:r>
            <a:r>
              <a:rPr lang="en-US" dirty="0" smtClean="0"/>
              <a:t>.”</a:t>
            </a:r>
          </a:p>
          <a:p>
            <a:pPr marL="0" indent="0">
              <a:buNone/>
            </a:pPr>
            <a:r>
              <a:rPr lang="en-US" dirty="0"/>
              <a:t>	</a:t>
            </a:r>
            <a:r>
              <a:rPr lang="en-US" dirty="0" smtClean="0"/>
              <a:t>(From </a:t>
            </a:r>
            <a:r>
              <a:rPr lang="en-US" i="1" dirty="0" smtClean="0"/>
              <a:t>The Importance of Being Earnest</a:t>
            </a:r>
            <a:r>
              <a:rPr lang="en-US" dirty="0" smtClean="0"/>
              <a:t>, Oscar Wilde)</a:t>
            </a:r>
            <a:endParaRPr lang="en-US" dirty="0"/>
          </a:p>
        </p:txBody>
      </p:sp>
      <p:sp>
        <p:nvSpPr>
          <p:cNvPr id="3" name="Title 2"/>
          <p:cNvSpPr>
            <a:spLocks noGrp="1"/>
          </p:cNvSpPr>
          <p:nvPr>
            <p:ph type="title"/>
          </p:nvPr>
        </p:nvSpPr>
        <p:spPr/>
        <p:txBody>
          <a:bodyPr/>
          <a:lstStyle/>
          <a:p>
            <a:r>
              <a:rPr lang="en-US" dirty="0" smtClean="0"/>
              <a:t>Paradox</a:t>
            </a:r>
            <a:endParaRPr lang="en-US" dirty="0"/>
          </a:p>
        </p:txBody>
      </p:sp>
    </p:spTree>
    <p:extLst>
      <p:ext uri="{BB962C8B-B14F-4D97-AF65-F5344CB8AC3E}">
        <p14:creationId xmlns:p14="http://schemas.microsoft.com/office/powerpoint/2010/main" val="36541764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Humorous writing that points out the failings or errors of others</a:t>
            </a:r>
          </a:p>
          <a:p>
            <a:endParaRPr lang="en-US" dirty="0"/>
          </a:p>
          <a:p>
            <a:r>
              <a:rPr lang="en-US" dirty="0" smtClean="0"/>
              <a:t>Stephen Colbert, The Onion, The Simpsons</a:t>
            </a:r>
            <a:endParaRPr lang="en-US" dirty="0"/>
          </a:p>
        </p:txBody>
      </p:sp>
      <p:sp>
        <p:nvSpPr>
          <p:cNvPr id="3" name="Title 2"/>
          <p:cNvSpPr>
            <a:spLocks noGrp="1"/>
          </p:cNvSpPr>
          <p:nvPr>
            <p:ph type="title"/>
          </p:nvPr>
        </p:nvSpPr>
        <p:spPr/>
        <p:txBody>
          <a:bodyPr/>
          <a:lstStyle/>
          <a:p>
            <a:r>
              <a:rPr lang="en-US" dirty="0" smtClean="0"/>
              <a:t>Satire</a:t>
            </a:r>
            <a:endParaRPr lang="en-US" dirty="0"/>
          </a:p>
        </p:txBody>
      </p:sp>
    </p:spTree>
    <p:extLst>
      <p:ext uri="{BB962C8B-B14F-4D97-AF65-F5344CB8AC3E}">
        <p14:creationId xmlns:p14="http://schemas.microsoft.com/office/powerpoint/2010/main" val="1388011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Self-contradiction of speech</a:t>
            </a:r>
          </a:p>
          <a:p>
            <a:endParaRPr lang="en-US" dirty="0" smtClean="0"/>
          </a:p>
          <a:p>
            <a:r>
              <a:rPr lang="en-US" dirty="0" smtClean="0"/>
              <a:t>Controlled chaos, original copy, old news</a:t>
            </a:r>
          </a:p>
          <a:p>
            <a:pPr marL="0" indent="0">
              <a:buNone/>
            </a:pPr>
            <a:endParaRPr lang="en-US" dirty="0"/>
          </a:p>
          <a:p>
            <a:r>
              <a:rPr lang="en-US" dirty="0" smtClean="0"/>
              <a:t>“All </a:t>
            </a:r>
            <a:r>
              <a:rPr lang="en-US" dirty="0"/>
              <a:t>animals are equal, but some animals are more equal than others</a:t>
            </a:r>
            <a:r>
              <a:rPr lang="en-US" dirty="0" smtClean="0"/>
              <a:t>.”</a:t>
            </a:r>
          </a:p>
          <a:p>
            <a:pPr marL="0" indent="0">
              <a:buNone/>
            </a:pPr>
            <a:r>
              <a:rPr lang="en-US" dirty="0"/>
              <a:t>	</a:t>
            </a:r>
            <a:r>
              <a:rPr lang="en-US" dirty="0" smtClean="0"/>
              <a:t>(From </a:t>
            </a:r>
            <a:r>
              <a:rPr lang="en-US" i="1" dirty="0" smtClean="0"/>
              <a:t>Animal Farm</a:t>
            </a:r>
            <a:r>
              <a:rPr lang="en-US" dirty="0" smtClean="0"/>
              <a:t>, George Orwell)</a:t>
            </a:r>
          </a:p>
          <a:p>
            <a:pPr marL="0" indent="0">
              <a:buNone/>
            </a:pPr>
            <a:endParaRPr lang="en-US" dirty="0"/>
          </a:p>
        </p:txBody>
      </p:sp>
      <p:sp>
        <p:nvSpPr>
          <p:cNvPr id="3" name="Title 2"/>
          <p:cNvSpPr>
            <a:spLocks noGrp="1"/>
          </p:cNvSpPr>
          <p:nvPr>
            <p:ph type="title"/>
          </p:nvPr>
        </p:nvSpPr>
        <p:spPr/>
        <p:txBody>
          <a:bodyPr/>
          <a:lstStyle/>
          <a:p>
            <a:r>
              <a:rPr lang="en-US" dirty="0" smtClean="0"/>
              <a:t>Oxymoron</a:t>
            </a:r>
            <a:endParaRPr lang="en-US" dirty="0"/>
          </a:p>
        </p:txBody>
      </p:sp>
    </p:spTree>
    <p:extLst>
      <p:ext uri="{BB962C8B-B14F-4D97-AF65-F5344CB8AC3E}">
        <p14:creationId xmlns:p14="http://schemas.microsoft.com/office/powerpoint/2010/main" val="808408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2709333" cy="3450696"/>
          </a:xfrm>
        </p:spPr>
        <p:txBody>
          <a:bodyPr/>
          <a:lstStyle/>
          <a:p>
            <a:r>
              <a:rPr lang="en-US" dirty="0" smtClean="0"/>
              <a:t>Representing less strongly than facts bear out</a:t>
            </a:r>
            <a:endParaRPr lang="en-US" dirty="0"/>
          </a:p>
        </p:txBody>
      </p:sp>
      <p:sp>
        <p:nvSpPr>
          <p:cNvPr id="3" name="Title 2"/>
          <p:cNvSpPr>
            <a:spLocks noGrp="1"/>
          </p:cNvSpPr>
          <p:nvPr>
            <p:ph type="title"/>
          </p:nvPr>
        </p:nvSpPr>
        <p:spPr/>
        <p:txBody>
          <a:bodyPr/>
          <a:lstStyle/>
          <a:p>
            <a:r>
              <a:rPr lang="en-US" dirty="0" smtClean="0"/>
              <a:t>Understatement</a:t>
            </a:r>
            <a:endParaRPr lang="en-US" dirty="0"/>
          </a:p>
        </p:txBody>
      </p:sp>
      <p:pic>
        <p:nvPicPr>
          <p:cNvPr id="1026" name="Picture 2" descr="http://i174.photobucket.com/albums/w93/dscapo123/Understatement/understatem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752600"/>
            <a:ext cx="4762500" cy="474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399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Extreme exaggeration</a:t>
            </a:r>
          </a:p>
          <a:p>
            <a:endParaRPr lang="en-US" dirty="0"/>
          </a:p>
          <a:p>
            <a:r>
              <a:rPr lang="en-US" dirty="0" smtClean="0"/>
              <a:t>The suitcase weighed a ton!</a:t>
            </a:r>
          </a:p>
          <a:p>
            <a:r>
              <a:rPr lang="en-US" dirty="0" smtClean="0"/>
              <a:t>I’ve asked you not to do that a thousand times!</a:t>
            </a:r>
            <a:endParaRPr lang="en-US" dirty="0"/>
          </a:p>
        </p:txBody>
      </p:sp>
      <p:sp>
        <p:nvSpPr>
          <p:cNvPr id="3" name="Title 2"/>
          <p:cNvSpPr>
            <a:spLocks noGrp="1"/>
          </p:cNvSpPr>
          <p:nvPr>
            <p:ph type="title"/>
          </p:nvPr>
        </p:nvSpPr>
        <p:spPr/>
        <p:txBody>
          <a:bodyPr/>
          <a:lstStyle/>
          <a:p>
            <a:r>
              <a:rPr lang="en-US" dirty="0" smtClean="0"/>
              <a:t>Hyperbole</a:t>
            </a:r>
            <a:endParaRPr lang="en-US" dirty="0"/>
          </a:p>
        </p:txBody>
      </p:sp>
    </p:spTree>
    <p:extLst>
      <p:ext uri="{BB962C8B-B14F-4D97-AF65-F5344CB8AC3E}">
        <p14:creationId xmlns:p14="http://schemas.microsoft.com/office/powerpoint/2010/main" val="4831365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Repetition of a word or words at the beginning of sentences</a:t>
            </a:r>
          </a:p>
          <a:p>
            <a:endParaRPr lang="en-US" dirty="0"/>
          </a:p>
          <a:p>
            <a:r>
              <a:rPr lang="en-US" b="1" dirty="0" smtClean="0"/>
              <a:t>“It </a:t>
            </a:r>
            <a:r>
              <a:rPr lang="en-US" b="1" dirty="0"/>
              <a:t>was</a:t>
            </a:r>
            <a:r>
              <a:rPr lang="en-US" dirty="0"/>
              <a:t> the best of times, </a:t>
            </a:r>
            <a:r>
              <a:rPr lang="en-US" b="1" dirty="0"/>
              <a:t>it was</a:t>
            </a:r>
            <a:r>
              <a:rPr lang="en-US" dirty="0"/>
              <a:t> the worst of times, </a:t>
            </a:r>
            <a:r>
              <a:rPr lang="en-US" b="1" dirty="0" smtClean="0"/>
              <a:t>it was</a:t>
            </a:r>
            <a:r>
              <a:rPr lang="en-US" dirty="0"/>
              <a:t> the age of wisdom, </a:t>
            </a:r>
            <a:r>
              <a:rPr lang="en-US" b="1" dirty="0"/>
              <a:t>it was</a:t>
            </a:r>
            <a:r>
              <a:rPr lang="en-US" dirty="0"/>
              <a:t> the age of foolishness, </a:t>
            </a:r>
            <a:r>
              <a:rPr lang="en-US" b="1" dirty="0"/>
              <a:t>it was</a:t>
            </a:r>
            <a:r>
              <a:rPr lang="en-US" dirty="0"/>
              <a:t> the epoch of belief, </a:t>
            </a:r>
            <a:r>
              <a:rPr lang="en-US" b="1" dirty="0"/>
              <a:t>it was</a:t>
            </a:r>
            <a:r>
              <a:rPr lang="en-US" dirty="0"/>
              <a:t> the epoch of incredulity, </a:t>
            </a:r>
            <a:r>
              <a:rPr lang="en-US" b="1" dirty="0"/>
              <a:t>it was</a:t>
            </a:r>
            <a:r>
              <a:rPr lang="en-US" dirty="0"/>
              <a:t> the season of Light, </a:t>
            </a:r>
            <a:r>
              <a:rPr lang="en-US" b="1" dirty="0"/>
              <a:t>it was</a:t>
            </a:r>
            <a:r>
              <a:rPr lang="en-US" dirty="0"/>
              <a:t> the season of Darkness, </a:t>
            </a:r>
            <a:r>
              <a:rPr lang="en-US" b="1" dirty="0"/>
              <a:t>it was</a:t>
            </a:r>
            <a:r>
              <a:rPr lang="en-US" dirty="0"/>
              <a:t> the spring of hope, </a:t>
            </a:r>
            <a:r>
              <a:rPr lang="en-US" b="1" dirty="0"/>
              <a:t>it was</a:t>
            </a:r>
            <a:r>
              <a:rPr lang="en-US" dirty="0"/>
              <a:t> the winter of </a:t>
            </a:r>
            <a:r>
              <a:rPr lang="en-US" dirty="0" smtClean="0"/>
              <a:t>despair…”</a:t>
            </a:r>
          </a:p>
          <a:p>
            <a:pPr marL="0" indent="0">
              <a:buNone/>
            </a:pPr>
            <a:r>
              <a:rPr lang="en-US" dirty="0" smtClean="0"/>
              <a:t>	(From </a:t>
            </a:r>
            <a:r>
              <a:rPr lang="en-US" i="1" dirty="0" smtClean="0"/>
              <a:t>A Tale of Two Cities</a:t>
            </a:r>
            <a:r>
              <a:rPr lang="en-US" dirty="0" smtClean="0"/>
              <a:t>, Charles Dickens)</a:t>
            </a:r>
            <a:endParaRPr lang="en-US" dirty="0"/>
          </a:p>
        </p:txBody>
      </p:sp>
      <p:sp>
        <p:nvSpPr>
          <p:cNvPr id="3" name="Title 2"/>
          <p:cNvSpPr>
            <a:spLocks noGrp="1"/>
          </p:cNvSpPr>
          <p:nvPr>
            <p:ph type="title"/>
          </p:nvPr>
        </p:nvSpPr>
        <p:spPr/>
        <p:txBody>
          <a:bodyPr/>
          <a:lstStyle/>
          <a:p>
            <a:r>
              <a:rPr lang="en-US" dirty="0" smtClean="0"/>
              <a:t>Anaphora</a:t>
            </a:r>
            <a:endParaRPr lang="en-US" dirty="0"/>
          </a:p>
        </p:txBody>
      </p:sp>
    </p:spTree>
    <p:extLst>
      <p:ext uri="{BB962C8B-B14F-4D97-AF65-F5344CB8AC3E}">
        <p14:creationId xmlns:p14="http://schemas.microsoft.com/office/powerpoint/2010/main" val="41138169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statement containing an illogical conclusion</a:t>
            </a:r>
          </a:p>
          <a:p>
            <a:endParaRPr lang="en-US" dirty="0"/>
          </a:p>
          <a:p>
            <a:r>
              <a:rPr lang="en-US" dirty="0"/>
              <a:t>POLONIUS: If you call me Jephthah, my lord, I have a daughter that I love passing well.</a:t>
            </a:r>
            <a:r>
              <a:rPr lang="en-US" dirty="0"/>
              <a:t/>
            </a:r>
            <a:br>
              <a:rPr lang="en-US" dirty="0"/>
            </a:br>
            <a:r>
              <a:rPr lang="en-US" dirty="0"/>
              <a:t>HAMLET: Nay, that follows not</a:t>
            </a:r>
            <a:r>
              <a:rPr lang="en-US" dirty="0" smtClean="0"/>
              <a:t>.</a:t>
            </a:r>
          </a:p>
          <a:p>
            <a:pPr marL="0" indent="0">
              <a:buNone/>
            </a:pPr>
            <a:r>
              <a:rPr lang="en-US" dirty="0"/>
              <a:t>	</a:t>
            </a:r>
            <a:r>
              <a:rPr lang="en-US" dirty="0" smtClean="0"/>
              <a:t>(From </a:t>
            </a:r>
            <a:r>
              <a:rPr lang="en-US" i="1" dirty="0" smtClean="0"/>
              <a:t>Hamlet</a:t>
            </a:r>
            <a:r>
              <a:rPr lang="en-US" dirty="0" smtClean="0"/>
              <a:t>, William Shakespeare)</a:t>
            </a:r>
            <a:endParaRPr lang="en-US" dirty="0"/>
          </a:p>
        </p:txBody>
      </p:sp>
      <p:sp>
        <p:nvSpPr>
          <p:cNvPr id="3" name="Title 2"/>
          <p:cNvSpPr>
            <a:spLocks noGrp="1"/>
          </p:cNvSpPr>
          <p:nvPr>
            <p:ph type="title"/>
          </p:nvPr>
        </p:nvSpPr>
        <p:spPr/>
        <p:txBody>
          <a:bodyPr/>
          <a:lstStyle/>
          <a:p>
            <a:r>
              <a:rPr lang="en-US" dirty="0" smtClean="0"/>
              <a:t>Non Sequitur</a:t>
            </a:r>
            <a:endParaRPr lang="en-US" dirty="0"/>
          </a:p>
        </p:txBody>
      </p:sp>
    </p:spTree>
    <p:extLst>
      <p:ext uri="{BB962C8B-B14F-4D97-AF65-F5344CB8AC3E}">
        <p14:creationId xmlns:p14="http://schemas.microsoft.com/office/powerpoint/2010/main" val="14876757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An omission of words</a:t>
            </a:r>
          </a:p>
          <a:p>
            <a:endParaRPr lang="en-US" dirty="0"/>
          </a:p>
          <a:p>
            <a:r>
              <a:rPr lang="en-US" dirty="0"/>
              <a:t>The vast flapping sheet flattened itself out, and each shove of the brush revealed fresh legs, hoops, horses, glistening reds and blues, beautifully smooth, until half the wall was covered with the advertisement of a circus; a hundred horsemen, twenty performing seals, lions, tigers…Craning forwards, for she was short-sighted, she read it out… “will visit this town,” she read</a:t>
            </a:r>
            <a:r>
              <a:rPr lang="en-US" dirty="0" smtClean="0"/>
              <a:t>.</a:t>
            </a:r>
          </a:p>
          <a:p>
            <a:pPr marL="0" indent="0">
              <a:buNone/>
            </a:pPr>
            <a:r>
              <a:rPr lang="en-US" dirty="0"/>
              <a:t>	</a:t>
            </a:r>
            <a:r>
              <a:rPr lang="en-US" dirty="0" smtClean="0"/>
              <a:t>(From </a:t>
            </a:r>
            <a:r>
              <a:rPr lang="en-US" i="1" dirty="0" smtClean="0"/>
              <a:t>To the Lighthouse</a:t>
            </a:r>
            <a:r>
              <a:rPr lang="en-US" dirty="0" smtClean="0"/>
              <a:t>, Virginia Woolf)</a:t>
            </a:r>
            <a:endParaRPr lang="en-US" dirty="0"/>
          </a:p>
        </p:txBody>
      </p:sp>
      <p:sp>
        <p:nvSpPr>
          <p:cNvPr id="3" name="Title 2"/>
          <p:cNvSpPr>
            <a:spLocks noGrp="1"/>
          </p:cNvSpPr>
          <p:nvPr>
            <p:ph type="title"/>
          </p:nvPr>
        </p:nvSpPr>
        <p:spPr/>
        <p:txBody>
          <a:bodyPr/>
          <a:lstStyle/>
          <a:p>
            <a:r>
              <a:rPr lang="en-US" dirty="0" smtClean="0"/>
              <a:t>Ellipsis</a:t>
            </a:r>
            <a:endParaRPr lang="en-US" dirty="0"/>
          </a:p>
        </p:txBody>
      </p:sp>
    </p:spTree>
    <p:extLst>
      <p:ext uri="{BB962C8B-B14F-4D97-AF65-F5344CB8AC3E}">
        <p14:creationId xmlns:p14="http://schemas.microsoft.com/office/powerpoint/2010/main" val="34612730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Part used for a whole or vice versa</a:t>
            </a:r>
          </a:p>
          <a:p>
            <a:endParaRPr lang="en-US" dirty="0"/>
          </a:p>
          <a:p>
            <a:r>
              <a:rPr lang="en-US" dirty="0" smtClean="0"/>
              <a:t>Today the White House announced students will attend school year-round.</a:t>
            </a:r>
          </a:p>
          <a:p>
            <a:endParaRPr lang="en-US" dirty="0"/>
          </a:p>
          <a:p>
            <a:r>
              <a:rPr lang="en-US" dirty="0" smtClean="0"/>
              <a:t>On Friday, O’Gorman plays Roosevelt.</a:t>
            </a:r>
            <a:endParaRPr lang="en-US" dirty="0"/>
          </a:p>
        </p:txBody>
      </p:sp>
      <p:sp>
        <p:nvSpPr>
          <p:cNvPr id="3" name="Title 2"/>
          <p:cNvSpPr>
            <a:spLocks noGrp="1"/>
          </p:cNvSpPr>
          <p:nvPr>
            <p:ph type="title"/>
          </p:nvPr>
        </p:nvSpPr>
        <p:spPr/>
        <p:txBody>
          <a:bodyPr/>
          <a:lstStyle/>
          <a:p>
            <a:r>
              <a:rPr lang="en-US" dirty="0" smtClean="0"/>
              <a:t>Synecdoche</a:t>
            </a:r>
            <a:endParaRPr lang="en-US" dirty="0"/>
          </a:p>
        </p:txBody>
      </p:sp>
    </p:spTree>
    <p:extLst>
      <p:ext uri="{BB962C8B-B14F-4D97-AF65-F5344CB8AC3E}">
        <p14:creationId xmlns:p14="http://schemas.microsoft.com/office/powerpoint/2010/main" val="4973216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elements that are alike in sound, meter, meaning, or structure</a:t>
            </a:r>
          </a:p>
          <a:p>
            <a:endParaRPr lang="en-US" dirty="0"/>
          </a:p>
          <a:p>
            <a:r>
              <a:rPr lang="en-US" dirty="0" smtClean="0"/>
              <a:t>“To </a:t>
            </a:r>
            <a:r>
              <a:rPr lang="en-US" dirty="0"/>
              <a:t>generalize about war is like generalizing about peace. Almost everything is true. Almost nothing is true</a:t>
            </a:r>
            <a:r>
              <a:rPr lang="en-US" dirty="0" smtClean="0"/>
              <a:t>.”</a:t>
            </a:r>
          </a:p>
          <a:p>
            <a:pPr marL="0" indent="0">
              <a:buNone/>
            </a:pPr>
            <a:r>
              <a:rPr lang="en-US" dirty="0"/>
              <a:t>	</a:t>
            </a:r>
            <a:r>
              <a:rPr lang="en-US" dirty="0" smtClean="0"/>
              <a:t>(From </a:t>
            </a:r>
            <a:r>
              <a:rPr lang="en-US" i="1" dirty="0" smtClean="0"/>
              <a:t>The Things They Carried</a:t>
            </a:r>
            <a:r>
              <a:rPr lang="en-US" dirty="0" smtClean="0"/>
              <a:t>, Tim O’Brien)</a:t>
            </a:r>
            <a:endParaRPr lang="en-US" dirty="0"/>
          </a:p>
        </p:txBody>
      </p:sp>
      <p:sp>
        <p:nvSpPr>
          <p:cNvPr id="3" name="Title 2"/>
          <p:cNvSpPr>
            <a:spLocks noGrp="1"/>
          </p:cNvSpPr>
          <p:nvPr>
            <p:ph type="title"/>
          </p:nvPr>
        </p:nvSpPr>
        <p:spPr/>
        <p:txBody>
          <a:bodyPr/>
          <a:lstStyle/>
          <a:p>
            <a:r>
              <a:rPr lang="en-US" dirty="0" smtClean="0"/>
              <a:t>Parallelism</a:t>
            </a:r>
            <a:endParaRPr lang="en-US" dirty="0"/>
          </a:p>
        </p:txBody>
      </p:sp>
    </p:spTree>
    <p:extLst>
      <p:ext uri="{BB962C8B-B14F-4D97-AF65-F5344CB8AC3E}">
        <p14:creationId xmlns:p14="http://schemas.microsoft.com/office/powerpoint/2010/main" val="2868946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Struggle between opposing forces</a:t>
            </a:r>
            <a:endParaRPr lang="en-US" dirty="0"/>
          </a:p>
        </p:txBody>
      </p:sp>
      <p:sp>
        <p:nvSpPr>
          <p:cNvPr id="2" name="Title 1"/>
          <p:cNvSpPr>
            <a:spLocks noGrp="1"/>
          </p:cNvSpPr>
          <p:nvPr>
            <p:ph type="title"/>
          </p:nvPr>
        </p:nvSpPr>
        <p:spPr/>
        <p:txBody>
          <a:bodyPr/>
          <a:lstStyle/>
          <a:p>
            <a:r>
              <a:rPr lang="en-US" dirty="0"/>
              <a:t>C</a:t>
            </a:r>
            <a:r>
              <a:rPr lang="en-US" dirty="0" smtClean="0"/>
              <a:t>onflict</a:t>
            </a:r>
            <a:endParaRPr lang="en-US" dirty="0"/>
          </a:p>
        </p:txBody>
      </p:sp>
    </p:spTree>
    <p:extLst>
      <p:ext uri="{BB962C8B-B14F-4D97-AF65-F5344CB8AC3E}">
        <p14:creationId xmlns:p14="http://schemas.microsoft.com/office/powerpoint/2010/main" val="14758766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Sound of a word echoes its meaning</a:t>
            </a:r>
          </a:p>
          <a:p>
            <a:endParaRPr lang="en-US" dirty="0"/>
          </a:p>
          <a:p>
            <a:r>
              <a:rPr lang="en-US" dirty="0" smtClean="0"/>
              <a:t>“I </a:t>
            </a:r>
            <a:r>
              <a:rPr lang="en-US" dirty="0"/>
              <a:t>was just beginning to yawn with nerves thinking he was trying to make a fool of me when I knew his </a:t>
            </a:r>
            <a:r>
              <a:rPr lang="en-US" dirty="0" err="1"/>
              <a:t>tattarrattat</a:t>
            </a:r>
            <a:r>
              <a:rPr lang="en-US" dirty="0"/>
              <a:t> at the door</a:t>
            </a:r>
            <a:r>
              <a:rPr lang="en-US" dirty="0" smtClean="0"/>
              <a:t>.”</a:t>
            </a:r>
          </a:p>
          <a:p>
            <a:pPr marL="0" indent="0">
              <a:buNone/>
            </a:pPr>
            <a:r>
              <a:rPr lang="en-US" dirty="0"/>
              <a:t>	</a:t>
            </a:r>
            <a:r>
              <a:rPr lang="en-US" dirty="0" smtClean="0"/>
              <a:t>(From </a:t>
            </a:r>
            <a:r>
              <a:rPr lang="en-US" i="1" dirty="0" smtClean="0"/>
              <a:t>Ulysses</a:t>
            </a:r>
            <a:r>
              <a:rPr lang="en-US" dirty="0" smtClean="0"/>
              <a:t>, James Joyce)</a:t>
            </a:r>
            <a:endParaRPr lang="en-US" dirty="0"/>
          </a:p>
        </p:txBody>
      </p:sp>
      <p:sp>
        <p:nvSpPr>
          <p:cNvPr id="3" name="Title 2"/>
          <p:cNvSpPr>
            <a:spLocks noGrp="1"/>
          </p:cNvSpPr>
          <p:nvPr>
            <p:ph type="title"/>
          </p:nvPr>
        </p:nvSpPr>
        <p:spPr/>
        <p:txBody>
          <a:bodyPr/>
          <a:lstStyle/>
          <a:p>
            <a:r>
              <a:rPr lang="en-US" dirty="0" smtClean="0"/>
              <a:t>Onomatopoeia</a:t>
            </a:r>
            <a:endParaRPr lang="en-US" dirty="0"/>
          </a:p>
        </p:txBody>
      </p:sp>
    </p:spTree>
    <p:extLst>
      <p:ext uri="{BB962C8B-B14F-4D97-AF65-F5344CB8AC3E}">
        <p14:creationId xmlns:p14="http://schemas.microsoft.com/office/powerpoint/2010/main" val="10639619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Repetition of consonant sounds in consecutive or neighboring words</a:t>
            </a:r>
          </a:p>
          <a:p>
            <a:pPr marL="0" indent="0">
              <a:buNone/>
            </a:pPr>
            <a:endParaRPr lang="en-US" dirty="0" smtClean="0"/>
          </a:p>
          <a:p>
            <a:pPr fontAlgn="base"/>
            <a:r>
              <a:rPr lang="en-US" dirty="0"/>
              <a:t>“We, the people, declare today that the most evident of truths — that all of us are created equal — is the </a:t>
            </a:r>
            <a:r>
              <a:rPr lang="en-US" b="1" dirty="0"/>
              <a:t>s</a:t>
            </a:r>
            <a:r>
              <a:rPr lang="en-US" dirty="0"/>
              <a:t>tar that guides us </a:t>
            </a:r>
            <a:r>
              <a:rPr lang="en-US" b="1" dirty="0"/>
              <a:t>s</a:t>
            </a:r>
            <a:r>
              <a:rPr lang="en-US" dirty="0"/>
              <a:t>till; just as it guided our forebears through </a:t>
            </a:r>
            <a:r>
              <a:rPr lang="en-US" b="1" dirty="0"/>
              <a:t>S</a:t>
            </a:r>
            <a:r>
              <a:rPr lang="en-US" dirty="0"/>
              <a:t>eneca Falls, and </a:t>
            </a:r>
            <a:r>
              <a:rPr lang="en-US" b="1" dirty="0"/>
              <a:t>S</a:t>
            </a:r>
            <a:r>
              <a:rPr lang="en-US" dirty="0"/>
              <a:t>elma, and </a:t>
            </a:r>
            <a:r>
              <a:rPr lang="en-US" b="1" dirty="0"/>
              <a:t>S</a:t>
            </a:r>
            <a:r>
              <a:rPr lang="en-US" dirty="0"/>
              <a:t>tonewall” </a:t>
            </a:r>
            <a:endParaRPr lang="en-US" dirty="0"/>
          </a:p>
          <a:p>
            <a:pPr marL="0" indent="0" fontAlgn="base">
              <a:buNone/>
            </a:pPr>
            <a:r>
              <a:rPr lang="en-US" dirty="0" smtClean="0"/>
              <a:t>	(From Inaugural Address, Barack Obama)</a:t>
            </a:r>
            <a:endParaRPr lang="en-US" dirty="0"/>
          </a:p>
        </p:txBody>
      </p:sp>
      <p:sp>
        <p:nvSpPr>
          <p:cNvPr id="3" name="Title 2"/>
          <p:cNvSpPr>
            <a:spLocks noGrp="1"/>
          </p:cNvSpPr>
          <p:nvPr>
            <p:ph type="title"/>
          </p:nvPr>
        </p:nvSpPr>
        <p:spPr/>
        <p:txBody>
          <a:bodyPr/>
          <a:lstStyle/>
          <a:p>
            <a:r>
              <a:rPr lang="en-US" dirty="0" smtClean="0"/>
              <a:t>Alliteration</a:t>
            </a:r>
            <a:endParaRPr lang="en-US" dirty="0"/>
          </a:p>
        </p:txBody>
      </p:sp>
    </p:spTree>
    <p:extLst>
      <p:ext uri="{BB962C8B-B14F-4D97-AF65-F5344CB8AC3E}">
        <p14:creationId xmlns:p14="http://schemas.microsoft.com/office/powerpoint/2010/main" val="1263060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Repetition of the same or similar vowels</a:t>
            </a:r>
          </a:p>
          <a:p>
            <a:pPr marL="0" indent="0">
              <a:buNone/>
            </a:pPr>
            <a:endParaRPr lang="en-US" dirty="0" smtClean="0"/>
          </a:p>
          <a:p>
            <a:r>
              <a:rPr lang="en-US" dirty="0" smtClean="0"/>
              <a:t>“The goat walked down the road toward his home.”</a:t>
            </a:r>
            <a:endParaRPr lang="en-US" dirty="0"/>
          </a:p>
        </p:txBody>
      </p:sp>
      <p:sp>
        <p:nvSpPr>
          <p:cNvPr id="3" name="Title 2"/>
          <p:cNvSpPr>
            <a:spLocks noGrp="1"/>
          </p:cNvSpPr>
          <p:nvPr>
            <p:ph type="title"/>
          </p:nvPr>
        </p:nvSpPr>
        <p:spPr/>
        <p:txBody>
          <a:bodyPr/>
          <a:lstStyle/>
          <a:p>
            <a:r>
              <a:rPr lang="en-US" dirty="0" smtClean="0"/>
              <a:t>Assonance</a:t>
            </a:r>
            <a:endParaRPr lang="en-US" dirty="0"/>
          </a:p>
        </p:txBody>
      </p:sp>
    </p:spTree>
    <p:extLst>
      <p:ext uri="{BB962C8B-B14F-4D97-AF65-F5344CB8AC3E}">
        <p14:creationId xmlns:p14="http://schemas.microsoft.com/office/powerpoint/2010/main" val="1138596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Repetition of final consonant sound following different vowels</a:t>
            </a:r>
          </a:p>
          <a:p>
            <a:endParaRPr lang="en-US" dirty="0"/>
          </a:p>
          <a:p>
            <a:r>
              <a:rPr lang="en-US" dirty="0"/>
              <a:t>HAMLET: To be, or not to be: that is the que</a:t>
            </a:r>
            <a:r>
              <a:rPr lang="en-US" b="1" dirty="0"/>
              <a:t>s</a:t>
            </a:r>
            <a:r>
              <a:rPr lang="en-US" dirty="0"/>
              <a:t>tion:</a:t>
            </a:r>
            <a:r>
              <a:rPr lang="en-US" dirty="0"/>
              <a:t/>
            </a:r>
            <a:br>
              <a:rPr lang="en-US" dirty="0"/>
            </a:br>
            <a:r>
              <a:rPr lang="en-US" dirty="0"/>
              <a:t>Whether ’ti</a:t>
            </a:r>
            <a:r>
              <a:rPr lang="en-US" b="1" dirty="0"/>
              <a:t>s</a:t>
            </a:r>
            <a:r>
              <a:rPr lang="en-US" dirty="0"/>
              <a:t> nobler in the mind to </a:t>
            </a:r>
            <a:r>
              <a:rPr lang="en-US" b="1" dirty="0"/>
              <a:t>s</a:t>
            </a:r>
            <a:r>
              <a:rPr lang="en-US" dirty="0"/>
              <a:t>uffer</a:t>
            </a:r>
            <a:r>
              <a:rPr lang="en-US" dirty="0"/>
              <a:t/>
            </a:r>
            <a:br>
              <a:rPr lang="en-US" dirty="0"/>
            </a:br>
            <a:r>
              <a:rPr lang="en-US" dirty="0"/>
              <a:t>The </a:t>
            </a:r>
            <a:r>
              <a:rPr lang="en-US" b="1" dirty="0"/>
              <a:t>s</a:t>
            </a:r>
            <a:r>
              <a:rPr lang="en-US" dirty="0"/>
              <a:t>ling</a:t>
            </a:r>
            <a:r>
              <a:rPr lang="en-US" b="1" dirty="0"/>
              <a:t>s</a:t>
            </a:r>
            <a:r>
              <a:rPr lang="en-US" dirty="0"/>
              <a:t> and arrow</a:t>
            </a:r>
            <a:r>
              <a:rPr lang="en-US" b="1" dirty="0"/>
              <a:t>s</a:t>
            </a:r>
            <a:r>
              <a:rPr lang="en-US" dirty="0"/>
              <a:t> of outrageou</a:t>
            </a:r>
            <a:r>
              <a:rPr lang="en-US" b="1" dirty="0"/>
              <a:t>s</a:t>
            </a:r>
            <a:r>
              <a:rPr lang="en-US" dirty="0"/>
              <a:t> fortune</a:t>
            </a:r>
            <a:r>
              <a:rPr lang="en-US" dirty="0"/>
              <a:t/>
            </a:r>
            <a:br>
              <a:rPr lang="en-US" dirty="0"/>
            </a:br>
            <a:r>
              <a:rPr lang="en-US" dirty="0"/>
              <a:t>Or to take arm</a:t>
            </a:r>
            <a:r>
              <a:rPr lang="en-US" b="1" dirty="0"/>
              <a:t>s</a:t>
            </a:r>
            <a:r>
              <a:rPr lang="en-US" dirty="0"/>
              <a:t> again</a:t>
            </a:r>
            <a:r>
              <a:rPr lang="en-US" b="1" dirty="0"/>
              <a:t>s</a:t>
            </a:r>
            <a:r>
              <a:rPr lang="en-US" dirty="0"/>
              <a:t>t a </a:t>
            </a:r>
            <a:r>
              <a:rPr lang="en-US" b="1" dirty="0"/>
              <a:t>s</a:t>
            </a:r>
            <a:r>
              <a:rPr lang="en-US" dirty="0"/>
              <a:t>ea of trouble</a:t>
            </a:r>
            <a:r>
              <a:rPr lang="en-US" b="1" dirty="0"/>
              <a:t>s</a:t>
            </a:r>
            <a:r>
              <a:rPr lang="en-US" dirty="0"/>
              <a:t>,</a:t>
            </a:r>
            <a:r>
              <a:rPr lang="en-US" dirty="0"/>
              <a:t/>
            </a:r>
            <a:br>
              <a:rPr lang="en-US" dirty="0"/>
            </a:br>
            <a:r>
              <a:rPr lang="en-US" dirty="0"/>
              <a:t>And by oppo</a:t>
            </a:r>
            <a:r>
              <a:rPr lang="en-US" b="1" dirty="0"/>
              <a:t>s</a:t>
            </a:r>
            <a:r>
              <a:rPr lang="en-US" dirty="0"/>
              <a:t>ing end them</a:t>
            </a:r>
            <a:r>
              <a:rPr lang="en-US" dirty="0" smtClean="0"/>
              <a:t>?</a:t>
            </a:r>
          </a:p>
          <a:p>
            <a:pPr marL="0" indent="0">
              <a:buNone/>
            </a:pPr>
            <a:r>
              <a:rPr lang="en-US" dirty="0"/>
              <a:t>	</a:t>
            </a:r>
            <a:r>
              <a:rPr lang="en-US" dirty="0" smtClean="0"/>
              <a:t>(From </a:t>
            </a:r>
            <a:r>
              <a:rPr lang="en-US" i="1" dirty="0" smtClean="0"/>
              <a:t>Hamlet</a:t>
            </a:r>
            <a:r>
              <a:rPr lang="en-US" dirty="0" smtClean="0"/>
              <a:t>, William Shakespeare)</a:t>
            </a:r>
            <a:endParaRPr lang="en-US" dirty="0"/>
          </a:p>
        </p:txBody>
      </p:sp>
      <p:sp>
        <p:nvSpPr>
          <p:cNvPr id="3" name="Title 2"/>
          <p:cNvSpPr>
            <a:spLocks noGrp="1"/>
          </p:cNvSpPr>
          <p:nvPr>
            <p:ph type="title"/>
          </p:nvPr>
        </p:nvSpPr>
        <p:spPr/>
        <p:txBody>
          <a:bodyPr/>
          <a:lstStyle/>
          <a:p>
            <a:r>
              <a:rPr lang="en-US" dirty="0" smtClean="0"/>
              <a:t>Consonance</a:t>
            </a:r>
            <a:endParaRPr lang="en-US" dirty="0"/>
          </a:p>
        </p:txBody>
      </p:sp>
    </p:spTree>
    <p:extLst>
      <p:ext uri="{BB962C8B-B14F-4D97-AF65-F5344CB8AC3E}">
        <p14:creationId xmlns:p14="http://schemas.microsoft.com/office/powerpoint/2010/main" val="20993316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Emotional attachment given to words</a:t>
            </a:r>
          </a:p>
          <a:p>
            <a:endParaRPr lang="en-US" dirty="0"/>
          </a:p>
          <a:p>
            <a:r>
              <a:rPr lang="en-US" dirty="0" smtClean="0"/>
              <a:t>“My </a:t>
            </a:r>
            <a:r>
              <a:rPr lang="en-US" dirty="0"/>
              <a:t>mistress’ eyes are nothing like the sun;</a:t>
            </a:r>
            <a:r>
              <a:rPr lang="en-US" dirty="0"/>
              <a:t/>
            </a:r>
            <a:br>
              <a:rPr lang="en-US" dirty="0"/>
            </a:br>
            <a:r>
              <a:rPr lang="en-US" dirty="0"/>
              <a:t>Coral is far more red than her lips’ red;</a:t>
            </a:r>
            <a:r>
              <a:rPr lang="en-US" dirty="0"/>
              <a:t/>
            </a:r>
            <a:br>
              <a:rPr lang="en-US" dirty="0"/>
            </a:br>
            <a:r>
              <a:rPr lang="en-US" dirty="0"/>
              <a:t>If snow be white, why then her breasts are dun;</a:t>
            </a:r>
            <a:r>
              <a:rPr lang="en-US" dirty="0"/>
              <a:t/>
            </a:r>
            <a:br>
              <a:rPr lang="en-US" dirty="0"/>
            </a:br>
            <a:r>
              <a:rPr lang="en-US" dirty="0"/>
              <a:t>If hairs be wires, black wires grow on her head</a:t>
            </a:r>
            <a:r>
              <a:rPr lang="en-US" dirty="0" smtClean="0"/>
              <a:t>.”</a:t>
            </a:r>
          </a:p>
          <a:p>
            <a:pPr marL="0" indent="0">
              <a:buNone/>
            </a:pPr>
            <a:r>
              <a:rPr lang="en-US" dirty="0"/>
              <a:t>	</a:t>
            </a:r>
            <a:r>
              <a:rPr lang="en-US" dirty="0" smtClean="0"/>
              <a:t>(From “Sonnet 130,” William Shakespeare</a:t>
            </a:r>
            <a:endParaRPr lang="en-US" dirty="0"/>
          </a:p>
        </p:txBody>
      </p:sp>
      <p:sp>
        <p:nvSpPr>
          <p:cNvPr id="3" name="Title 2"/>
          <p:cNvSpPr>
            <a:spLocks noGrp="1"/>
          </p:cNvSpPr>
          <p:nvPr>
            <p:ph type="title"/>
          </p:nvPr>
        </p:nvSpPr>
        <p:spPr/>
        <p:txBody>
          <a:bodyPr/>
          <a:lstStyle/>
          <a:p>
            <a:r>
              <a:rPr lang="en-US" dirty="0" smtClean="0"/>
              <a:t>Connotation</a:t>
            </a:r>
            <a:endParaRPr lang="en-US" dirty="0"/>
          </a:p>
        </p:txBody>
      </p:sp>
    </p:spTree>
    <p:extLst>
      <p:ext uri="{BB962C8B-B14F-4D97-AF65-F5344CB8AC3E}">
        <p14:creationId xmlns:p14="http://schemas.microsoft.com/office/powerpoint/2010/main" val="32574337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Meaning of a word without emotional attachment</a:t>
            </a:r>
            <a:endParaRPr lang="en-US" dirty="0"/>
          </a:p>
        </p:txBody>
      </p:sp>
      <p:sp>
        <p:nvSpPr>
          <p:cNvPr id="3" name="Title 2"/>
          <p:cNvSpPr>
            <a:spLocks noGrp="1"/>
          </p:cNvSpPr>
          <p:nvPr>
            <p:ph type="title"/>
          </p:nvPr>
        </p:nvSpPr>
        <p:spPr/>
        <p:txBody>
          <a:bodyPr/>
          <a:lstStyle/>
          <a:p>
            <a:r>
              <a:rPr lang="en-US" dirty="0" smtClean="0"/>
              <a:t>Denotation</a:t>
            </a:r>
            <a:endParaRPr lang="en-US" dirty="0"/>
          </a:p>
        </p:txBody>
      </p:sp>
    </p:spTree>
    <p:extLst>
      <p:ext uri="{BB962C8B-B14F-4D97-AF65-F5344CB8AC3E}">
        <p14:creationId xmlns:p14="http://schemas.microsoft.com/office/powerpoint/2010/main" val="17942979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6"/>
            <a:ext cx="7408333" cy="3725333"/>
          </a:xfrm>
        </p:spPr>
        <p:txBody>
          <a:bodyPr>
            <a:normAutofit fontScale="70000" lnSpcReduction="20000"/>
          </a:bodyPr>
          <a:lstStyle/>
          <a:p>
            <a:r>
              <a:rPr lang="en-US" dirty="0" smtClean="0"/>
              <a:t>Description used to create word pictures for the reader</a:t>
            </a:r>
          </a:p>
          <a:p>
            <a:endParaRPr lang="en-US" dirty="0" smtClean="0"/>
          </a:p>
          <a:p>
            <a:r>
              <a:rPr lang="en-US" dirty="0" smtClean="0"/>
              <a:t>“In </a:t>
            </a:r>
            <a:r>
              <a:rPr lang="en-US" dirty="0"/>
              <a:t>the period of which we speak, there reigned in the cities a stench barely conceivable to us modern men and women. The streets stank of manure, the courtyards of urine, the stairwells stank of moldering wood and rat droppings, the kitchens of spoiled cabbage and mutton fat; the unaired parlors stank of stale dust, the bedrooms of greasy sheets, damp featherbeds, and the pungently sweet aroma of chamber pots. The stench of sulfur rose from the chimneys, the stench of caustic </a:t>
            </a:r>
            <a:r>
              <a:rPr lang="en-US" dirty="0" err="1"/>
              <a:t>lyes</a:t>
            </a:r>
            <a:r>
              <a:rPr lang="en-US" dirty="0"/>
              <a:t> from the tanneries, and from the slaughterhouses came the stench of congealed blood. People stank of sweat and unwashed clothes; from their mouths came the stench of rotting teeth, from their bellies that of onions, and from their bodies, if they were no longer very young, came the stench of rancid cheese and sour milk and tumorous disease</a:t>
            </a:r>
            <a:r>
              <a:rPr lang="en-US" dirty="0" smtClean="0"/>
              <a:t>.”</a:t>
            </a:r>
          </a:p>
          <a:p>
            <a:pPr marL="0" indent="0">
              <a:buNone/>
            </a:pPr>
            <a:r>
              <a:rPr lang="en-US" dirty="0"/>
              <a:t>	</a:t>
            </a:r>
            <a:r>
              <a:rPr lang="en-US" dirty="0" smtClean="0"/>
              <a:t>(From </a:t>
            </a:r>
            <a:r>
              <a:rPr lang="en-US" i="1" dirty="0" smtClean="0"/>
              <a:t>Perfume: The Story of a Murderer</a:t>
            </a:r>
            <a:r>
              <a:rPr lang="en-US" dirty="0" smtClean="0"/>
              <a:t>, Patrick </a:t>
            </a:r>
            <a:r>
              <a:rPr lang="en-US" dirty="0" err="1" smtClean="0"/>
              <a:t>Suskind</a:t>
            </a:r>
            <a:r>
              <a:rPr lang="en-US" dirty="0" smtClean="0"/>
              <a:t>)</a:t>
            </a:r>
            <a:endParaRPr lang="en-US" dirty="0"/>
          </a:p>
        </p:txBody>
      </p:sp>
      <p:sp>
        <p:nvSpPr>
          <p:cNvPr id="3" name="Title 2"/>
          <p:cNvSpPr>
            <a:spLocks noGrp="1"/>
          </p:cNvSpPr>
          <p:nvPr>
            <p:ph type="title"/>
          </p:nvPr>
        </p:nvSpPr>
        <p:spPr/>
        <p:txBody>
          <a:bodyPr/>
          <a:lstStyle/>
          <a:p>
            <a:r>
              <a:rPr lang="en-US" dirty="0" smtClean="0"/>
              <a:t>Imagery</a:t>
            </a:r>
            <a:endParaRPr lang="en-US" dirty="0"/>
          </a:p>
        </p:txBody>
      </p:sp>
    </p:spTree>
    <p:extLst>
      <p:ext uri="{BB962C8B-B14F-4D97-AF65-F5344CB8AC3E}">
        <p14:creationId xmlns:p14="http://schemas.microsoft.com/office/powerpoint/2010/main" val="23968826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Comparison without using “like” or “as”</a:t>
            </a:r>
          </a:p>
          <a:p>
            <a:endParaRPr lang="en-US" dirty="0"/>
          </a:p>
          <a:p>
            <a:r>
              <a:rPr lang="en-US" dirty="0"/>
              <a:t>ROMEO: But, soft! what light through yonder window breaks?</a:t>
            </a:r>
            <a:r>
              <a:rPr lang="en-US" dirty="0"/>
              <a:t/>
            </a:r>
            <a:br>
              <a:rPr lang="en-US" dirty="0"/>
            </a:br>
            <a:r>
              <a:rPr lang="en-US" dirty="0"/>
              <a:t>It is the east, and Juliet is the sun</a:t>
            </a:r>
            <a:r>
              <a:rPr lang="en-US" dirty="0" smtClean="0"/>
              <a:t>.</a:t>
            </a:r>
          </a:p>
          <a:p>
            <a:pPr marL="0" indent="0">
              <a:buNone/>
            </a:pPr>
            <a:r>
              <a:rPr lang="en-US" dirty="0"/>
              <a:t>	</a:t>
            </a:r>
            <a:r>
              <a:rPr lang="en-US" dirty="0" smtClean="0"/>
              <a:t>(From </a:t>
            </a:r>
            <a:r>
              <a:rPr lang="en-US" i="1" dirty="0" smtClean="0"/>
              <a:t>Romeo and Juliet</a:t>
            </a:r>
            <a:r>
              <a:rPr lang="en-US" dirty="0" smtClean="0"/>
              <a:t>, William Shakespeare)</a:t>
            </a:r>
            <a:endParaRPr lang="en-US" dirty="0"/>
          </a:p>
        </p:txBody>
      </p:sp>
      <p:sp>
        <p:nvSpPr>
          <p:cNvPr id="3" name="Title 2"/>
          <p:cNvSpPr>
            <a:spLocks noGrp="1"/>
          </p:cNvSpPr>
          <p:nvPr>
            <p:ph type="title"/>
          </p:nvPr>
        </p:nvSpPr>
        <p:spPr/>
        <p:txBody>
          <a:bodyPr/>
          <a:lstStyle/>
          <a:p>
            <a:r>
              <a:rPr lang="en-US" dirty="0" smtClean="0"/>
              <a:t>Metaphor</a:t>
            </a:r>
            <a:endParaRPr lang="en-US" dirty="0"/>
          </a:p>
        </p:txBody>
      </p:sp>
    </p:spTree>
    <p:extLst>
      <p:ext uri="{BB962C8B-B14F-4D97-AF65-F5344CB8AC3E}">
        <p14:creationId xmlns:p14="http://schemas.microsoft.com/office/powerpoint/2010/main" val="38195406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Giving human or living characteristics to non-living entities</a:t>
            </a:r>
          </a:p>
          <a:p>
            <a:endParaRPr lang="en-US" dirty="0"/>
          </a:p>
          <a:p>
            <a:r>
              <a:rPr lang="en-US" dirty="0" smtClean="0"/>
              <a:t>“Her </a:t>
            </a:r>
            <a:r>
              <a:rPr lang="en-US" dirty="0"/>
              <a:t>heart was divided between concern for her sister, and resentment against all the others</a:t>
            </a:r>
            <a:r>
              <a:rPr lang="en-US" dirty="0" smtClean="0"/>
              <a:t>.”</a:t>
            </a:r>
          </a:p>
          <a:p>
            <a:pPr marL="0" indent="0">
              <a:buNone/>
            </a:pPr>
            <a:r>
              <a:rPr lang="en-US" dirty="0"/>
              <a:t>	</a:t>
            </a:r>
            <a:r>
              <a:rPr lang="en-US" dirty="0" smtClean="0"/>
              <a:t>(From </a:t>
            </a:r>
            <a:r>
              <a:rPr lang="en-US" i="1" dirty="0" smtClean="0"/>
              <a:t>Pride and Prejudice</a:t>
            </a:r>
            <a:r>
              <a:rPr lang="en-US" dirty="0" smtClean="0"/>
              <a:t>, Jane Austen)</a:t>
            </a:r>
          </a:p>
        </p:txBody>
      </p:sp>
      <p:sp>
        <p:nvSpPr>
          <p:cNvPr id="3" name="Title 2"/>
          <p:cNvSpPr>
            <a:spLocks noGrp="1"/>
          </p:cNvSpPr>
          <p:nvPr>
            <p:ph type="title"/>
          </p:nvPr>
        </p:nvSpPr>
        <p:spPr/>
        <p:txBody>
          <a:bodyPr/>
          <a:lstStyle/>
          <a:p>
            <a:r>
              <a:rPr lang="en-US" dirty="0" smtClean="0"/>
              <a:t>Personification</a:t>
            </a:r>
            <a:endParaRPr lang="en-US" dirty="0"/>
          </a:p>
        </p:txBody>
      </p:sp>
    </p:spTree>
    <p:extLst>
      <p:ext uri="{BB962C8B-B14F-4D97-AF65-F5344CB8AC3E}">
        <p14:creationId xmlns:p14="http://schemas.microsoft.com/office/powerpoint/2010/main" val="34555584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Comparison using “like” or “as”</a:t>
            </a:r>
          </a:p>
          <a:p>
            <a:endParaRPr lang="en-US" dirty="0"/>
          </a:p>
          <a:p>
            <a:r>
              <a:rPr lang="en-US" dirty="0" smtClean="0"/>
              <a:t>“I </a:t>
            </a:r>
            <a:r>
              <a:rPr lang="en-US" dirty="0"/>
              <a:t>wait, washed, brushed, fed, like a prize pig</a:t>
            </a:r>
            <a:r>
              <a:rPr lang="en-US" dirty="0" smtClean="0"/>
              <a:t>.”</a:t>
            </a:r>
          </a:p>
          <a:p>
            <a:pPr marL="0" indent="0">
              <a:buNone/>
            </a:pPr>
            <a:r>
              <a:rPr lang="en-US" dirty="0"/>
              <a:t>	</a:t>
            </a:r>
            <a:r>
              <a:rPr lang="en-US" dirty="0" smtClean="0"/>
              <a:t>(From </a:t>
            </a:r>
            <a:r>
              <a:rPr lang="en-US" i="1" dirty="0" smtClean="0"/>
              <a:t>The Handmaid’s Tale</a:t>
            </a:r>
            <a:r>
              <a:rPr lang="en-US" dirty="0" smtClean="0"/>
              <a:t>, Margaret Atwood)</a:t>
            </a:r>
            <a:endParaRPr lang="en-US" dirty="0"/>
          </a:p>
        </p:txBody>
      </p:sp>
      <p:sp>
        <p:nvSpPr>
          <p:cNvPr id="3" name="Title 2"/>
          <p:cNvSpPr>
            <a:spLocks noGrp="1"/>
          </p:cNvSpPr>
          <p:nvPr>
            <p:ph type="title"/>
          </p:nvPr>
        </p:nvSpPr>
        <p:spPr/>
        <p:txBody>
          <a:bodyPr/>
          <a:lstStyle/>
          <a:p>
            <a:r>
              <a:rPr lang="en-US" dirty="0" smtClean="0"/>
              <a:t>Simile</a:t>
            </a:r>
            <a:endParaRPr lang="en-US" dirty="0"/>
          </a:p>
        </p:txBody>
      </p:sp>
    </p:spTree>
    <p:extLst>
      <p:ext uri="{BB962C8B-B14F-4D97-AF65-F5344CB8AC3E}">
        <p14:creationId xmlns:p14="http://schemas.microsoft.com/office/powerpoint/2010/main" val="28609847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209800"/>
            <a:ext cx="7408333" cy="4190999"/>
          </a:xfrm>
        </p:spPr>
        <p:txBody>
          <a:bodyPr>
            <a:normAutofit fontScale="92500" lnSpcReduction="10000"/>
          </a:bodyPr>
          <a:lstStyle/>
          <a:p>
            <a:r>
              <a:rPr lang="en-US" dirty="0" smtClean="0"/>
              <a:t>Hinting at what lies ahead</a:t>
            </a:r>
          </a:p>
          <a:p>
            <a:endParaRPr lang="en-US" dirty="0"/>
          </a:p>
          <a:p>
            <a:r>
              <a:rPr lang="en-US" dirty="0"/>
              <a:t>FRODO: It’s a pity Bilbo didn’t kill [Gollum] when he had the chance.</a:t>
            </a:r>
            <a:r>
              <a:rPr lang="en-US" dirty="0"/>
              <a:t/>
            </a:r>
            <a:br>
              <a:rPr lang="en-US" dirty="0"/>
            </a:br>
            <a:r>
              <a:rPr lang="en-US" dirty="0"/>
              <a:t>GANDALF: Pity? It was pity that stayed Bilbo’s hand. Many that die deserve life, and some that live deserve death. Can </a:t>
            </a:r>
            <a:r>
              <a:rPr lang="en-US" i="1" dirty="0"/>
              <a:t>you</a:t>
            </a:r>
            <a:r>
              <a:rPr lang="en-US" dirty="0"/>
              <a:t> give it to them, Frodo? Do not be too eager to deal out death in judgment. Even the very wise cannot see all ends. My heart tells me that Gollum has some part to play, for good or ill, before this is over. The pity of Bilbo may rule the fate of many</a:t>
            </a:r>
            <a:r>
              <a:rPr lang="en-US" dirty="0" smtClean="0"/>
              <a:t>. </a:t>
            </a:r>
          </a:p>
          <a:p>
            <a:pPr marL="0" indent="0">
              <a:buNone/>
            </a:pPr>
            <a:r>
              <a:rPr lang="en-US" dirty="0"/>
              <a:t>	</a:t>
            </a:r>
            <a:r>
              <a:rPr lang="en-US" dirty="0" smtClean="0"/>
              <a:t>(From </a:t>
            </a:r>
            <a:r>
              <a:rPr lang="en-US" i="1" dirty="0" smtClean="0"/>
              <a:t>The Fellowship of the Ring, J.R.R. Tolkien</a:t>
            </a:r>
            <a:r>
              <a:rPr lang="en-US" dirty="0" smtClean="0"/>
              <a:t>)</a:t>
            </a:r>
            <a:endParaRPr lang="en-US" dirty="0"/>
          </a:p>
        </p:txBody>
      </p:sp>
      <p:sp>
        <p:nvSpPr>
          <p:cNvPr id="2" name="Title 1"/>
          <p:cNvSpPr>
            <a:spLocks noGrp="1"/>
          </p:cNvSpPr>
          <p:nvPr>
            <p:ph type="title"/>
          </p:nvPr>
        </p:nvSpPr>
        <p:spPr/>
        <p:txBody>
          <a:bodyPr/>
          <a:lstStyle/>
          <a:p>
            <a:r>
              <a:rPr lang="en-US" dirty="0" smtClean="0"/>
              <a:t>Foreshadowing</a:t>
            </a:r>
            <a:endParaRPr lang="en-US" dirty="0"/>
          </a:p>
        </p:txBody>
      </p:sp>
    </p:spTree>
    <p:extLst>
      <p:ext uri="{BB962C8B-B14F-4D97-AF65-F5344CB8AC3E}">
        <p14:creationId xmlns:p14="http://schemas.microsoft.com/office/powerpoint/2010/main" val="235529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 Structure</a:t>
            </a:r>
            <a:endParaRPr lang="en-US" dirty="0"/>
          </a:p>
        </p:txBody>
      </p:sp>
      <p:sp>
        <p:nvSpPr>
          <p:cNvPr id="3" name="Content Placeholder 2"/>
          <p:cNvSpPr>
            <a:spLocks noGrp="1"/>
          </p:cNvSpPr>
          <p:nvPr>
            <p:ph sz="quarter" idx="13"/>
          </p:nvPr>
        </p:nvSpPr>
        <p:spPr/>
        <p:txBody>
          <a:bodyPr/>
          <a:lstStyle/>
          <a:p>
            <a:r>
              <a:rPr lang="en-US" dirty="0" smtClean="0"/>
              <a:t>A – Exposition</a:t>
            </a:r>
          </a:p>
          <a:p>
            <a:r>
              <a:rPr lang="en-US" dirty="0" smtClean="0"/>
              <a:t>B – Inciting Incident</a:t>
            </a:r>
          </a:p>
          <a:p>
            <a:r>
              <a:rPr lang="en-US" dirty="0" smtClean="0"/>
              <a:t>C – Development or Rising Action</a:t>
            </a:r>
          </a:p>
          <a:p>
            <a:r>
              <a:rPr lang="en-US" dirty="0" smtClean="0"/>
              <a:t>D – Climax</a:t>
            </a:r>
          </a:p>
          <a:p>
            <a:r>
              <a:rPr lang="en-US" dirty="0" smtClean="0"/>
              <a:t>E – Falling Action</a:t>
            </a:r>
          </a:p>
          <a:p>
            <a:r>
              <a:rPr lang="en-US" dirty="0" smtClean="0"/>
              <a:t>F – Resolution or </a:t>
            </a:r>
            <a:r>
              <a:rPr lang="en-US" dirty="0" err="1" smtClean="0"/>
              <a:t>Denoument</a:t>
            </a:r>
            <a:endParaRPr lang="en-US" dirty="0" smtClean="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75225" y="3517106"/>
            <a:ext cx="3162300" cy="1771650"/>
          </a:xfrm>
        </p:spPr>
      </p:pic>
    </p:spTree>
    <p:extLst>
      <p:ext uri="{BB962C8B-B14F-4D97-AF65-F5344CB8AC3E}">
        <p14:creationId xmlns:p14="http://schemas.microsoft.com/office/powerpoint/2010/main" val="22993632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of matching sound patterns in two or more words</a:t>
            </a:r>
          </a:p>
          <a:p>
            <a:endParaRPr lang="en-US" dirty="0"/>
          </a:p>
          <a:p>
            <a:r>
              <a:rPr lang="en-US" dirty="0" smtClean="0"/>
              <a:t>Tight – Might</a:t>
            </a:r>
          </a:p>
          <a:p>
            <a:r>
              <a:rPr lang="en-US" dirty="0" smtClean="0"/>
              <a:t>Sleep – Deep</a:t>
            </a:r>
            <a:endParaRPr lang="en-US" dirty="0"/>
          </a:p>
        </p:txBody>
      </p:sp>
      <p:sp>
        <p:nvSpPr>
          <p:cNvPr id="3" name="Title 2"/>
          <p:cNvSpPr>
            <a:spLocks noGrp="1"/>
          </p:cNvSpPr>
          <p:nvPr>
            <p:ph type="title"/>
          </p:nvPr>
        </p:nvSpPr>
        <p:spPr/>
        <p:txBody>
          <a:bodyPr/>
          <a:lstStyle/>
          <a:p>
            <a:r>
              <a:rPr lang="en-US" dirty="0" smtClean="0"/>
              <a:t>Rhyme</a:t>
            </a:r>
            <a:endParaRPr lang="en-US" dirty="0"/>
          </a:p>
        </p:txBody>
      </p:sp>
    </p:spTree>
    <p:extLst>
      <p:ext uri="{BB962C8B-B14F-4D97-AF65-F5344CB8AC3E}">
        <p14:creationId xmlns:p14="http://schemas.microsoft.com/office/powerpoint/2010/main" val="38267165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Regular occurrence of sounds</a:t>
            </a:r>
            <a:endParaRPr lang="en-US" dirty="0"/>
          </a:p>
        </p:txBody>
      </p:sp>
      <p:sp>
        <p:nvSpPr>
          <p:cNvPr id="3" name="Title 2"/>
          <p:cNvSpPr>
            <a:spLocks noGrp="1"/>
          </p:cNvSpPr>
          <p:nvPr>
            <p:ph type="title"/>
          </p:nvPr>
        </p:nvSpPr>
        <p:spPr/>
        <p:txBody>
          <a:bodyPr/>
          <a:lstStyle/>
          <a:p>
            <a:r>
              <a:rPr lang="en-US" dirty="0" smtClean="0"/>
              <a:t>Rhythm</a:t>
            </a:r>
            <a:endParaRPr lang="en-US" dirty="0"/>
          </a:p>
        </p:txBody>
      </p:sp>
    </p:spTree>
    <p:extLst>
      <p:ext uri="{BB962C8B-B14F-4D97-AF65-F5344CB8AC3E}">
        <p14:creationId xmlns:p14="http://schemas.microsoft.com/office/powerpoint/2010/main" val="12290780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14-lined poem </a:t>
            </a:r>
          </a:p>
          <a:p>
            <a:r>
              <a:rPr lang="en-US" dirty="0" smtClean="0"/>
              <a:t>Closed form poem</a:t>
            </a:r>
          </a:p>
          <a:p>
            <a:r>
              <a:rPr lang="en-US" dirty="0" smtClean="0"/>
              <a:t>Typically about love</a:t>
            </a:r>
            <a:endParaRPr lang="en-US" dirty="0"/>
          </a:p>
        </p:txBody>
      </p:sp>
      <p:sp>
        <p:nvSpPr>
          <p:cNvPr id="3" name="Title 2"/>
          <p:cNvSpPr>
            <a:spLocks noGrp="1"/>
          </p:cNvSpPr>
          <p:nvPr>
            <p:ph type="title"/>
          </p:nvPr>
        </p:nvSpPr>
        <p:spPr/>
        <p:txBody>
          <a:bodyPr/>
          <a:lstStyle/>
          <a:p>
            <a:r>
              <a:rPr lang="en-US" dirty="0" smtClean="0"/>
              <a:t>Sonnet</a:t>
            </a:r>
            <a:endParaRPr lang="en-US" dirty="0"/>
          </a:p>
        </p:txBody>
      </p:sp>
    </p:spTree>
    <p:extLst>
      <p:ext uri="{BB962C8B-B14F-4D97-AF65-F5344CB8AC3E}">
        <p14:creationId xmlns:p14="http://schemas.microsoft.com/office/powerpoint/2010/main" val="12581025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Poem originally made to be sung</a:t>
            </a:r>
            <a:endParaRPr lang="en-US" dirty="0"/>
          </a:p>
        </p:txBody>
      </p:sp>
      <p:sp>
        <p:nvSpPr>
          <p:cNvPr id="3" name="Title 2"/>
          <p:cNvSpPr>
            <a:spLocks noGrp="1"/>
          </p:cNvSpPr>
          <p:nvPr>
            <p:ph type="title"/>
          </p:nvPr>
        </p:nvSpPr>
        <p:spPr/>
        <p:txBody>
          <a:bodyPr/>
          <a:lstStyle/>
          <a:p>
            <a:r>
              <a:rPr lang="en-US" dirty="0" smtClean="0"/>
              <a:t>Ballad</a:t>
            </a:r>
            <a:endParaRPr lang="en-US" dirty="0"/>
          </a:p>
        </p:txBody>
      </p:sp>
    </p:spTree>
    <p:extLst>
      <p:ext uri="{BB962C8B-B14F-4D97-AF65-F5344CB8AC3E}">
        <p14:creationId xmlns:p14="http://schemas.microsoft.com/office/powerpoint/2010/main" val="12750367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 identifiable rhyme or meter</a:t>
            </a:r>
            <a:endParaRPr lang="en-US" dirty="0"/>
          </a:p>
        </p:txBody>
      </p:sp>
      <p:sp>
        <p:nvSpPr>
          <p:cNvPr id="3" name="Title 2"/>
          <p:cNvSpPr>
            <a:spLocks noGrp="1"/>
          </p:cNvSpPr>
          <p:nvPr>
            <p:ph type="title"/>
          </p:nvPr>
        </p:nvSpPr>
        <p:spPr/>
        <p:txBody>
          <a:bodyPr/>
          <a:lstStyle/>
          <a:p>
            <a:r>
              <a:rPr lang="en-US" dirty="0" smtClean="0"/>
              <a:t>Free Verse</a:t>
            </a:r>
            <a:endParaRPr lang="en-US" dirty="0"/>
          </a:p>
        </p:txBody>
      </p:sp>
    </p:spTree>
    <p:extLst>
      <p:ext uri="{BB962C8B-B14F-4D97-AF65-F5344CB8AC3E}">
        <p14:creationId xmlns:p14="http://schemas.microsoft.com/office/powerpoint/2010/main" val="26766973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Group of syllables with fixed pattern of stressed and unstressed syllables</a:t>
            </a:r>
          </a:p>
          <a:p>
            <a:endParaRPr lang="en-US" dirty="0"/>
          </a:p>
          <a:p>
            <a:r>
              <a:rPr lang="en-US" dirty="0" smtClean="0">
                <a:hlinkClick r:id="rId2" action="ppaction://hlinkfile"/>
              </a:rPr>
              <a:t>Poetry\Scansion 2016.docx</a:t>
            </a:r>
            <a:endParaRPr lang="en-US" dirty="0"/>
          </a:p>
        </p:txBody>
      </p:sp>
      <p:sp>
        <p:nvSpPr>
          <p:cNvPr id="3" name="Title 2"/>
          <p:cNvSpPr>
            <a:spLocks noGrp="1"/>
          </p:cNvSpPr>
          <p:nvPr>
            <p:ph type="title"/>
          </p:nvPr>
        </p:nvSpPr>
        <p:spPr/>
        <p:txBody>
          <a:bodyPr/>
          <a:lstStyle/>
          <a:p>
            <a:r>
              <a:rPr lang="en-US" dirty="0" smtClean="0"/>
              <a:t>Foot</a:t>
            </a:r>
            <a:endParaRPr lang="en-US" dirty="0"/>
          </a:p>
        </p:txBody>
      </p:sp>
    </p:spTree>
    <p:extLst>
      <p:ext uri="{BB962C8B-B14F-4D97-AF65-F5344CB8AC3E}">
        <p14:creationId xmlns:p14="http://schemas.microsoft.com/office/powerpoint/2010/main" val="29420173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Group of two or more lines of poetry with the same metrical pattern</a:t>
            </a:r>
          </a:p>
          <a:p>
            <a:r>
              <a:rPr lang="en-US" dirty="0" smtClean="0"/>
              <a:t>Functions like a paragraph</a:t>
            </a:r>
            <a:endParaRPr lang="en-US" dirty="0"/>
          </a:p>
        </p:txBody>
      </p:sp>
      <p:sp>
        <p:nvSpPr>
          <p:cNvPr id="3" name="Title 2"/>
          <p:cNvSpPr>
            <a:spLocks noGrp="1"/>
          </p:cNvSpPr>
          <p:nvPr>
            <p:ph type="title"/>
          </p:nvPr>
        </p:nvSpPr>
        <p:spPr/>
        <p:txBody>
          <a:bodyPr/>
          <a:lstStyle/>
          <a:p>
            <a:r>
              <a:rPr lang="en-US" dirty="0" smtClean="0"/>
              <a:t>Stanza</a:t>
            </a:r>
            <a:endParaRPr lang="en-US" dirty="0"/>
          </a:p>
        </p:txBody>
      </p:sp>
    </p:spTree>
    <p:extLst>
      <p:ext uri="{BB962C8B-B14F-4D97-AF65-F5344CB8AC3E}">
        <p14:creationId xmlns:p14="http://schemas.microsoft.com/office/powerpoint/2010/main" val="24634669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Couplet – two-lined stanza</a:t>
            </a:r>
          </a:p>
          <a:p>
            <a:r>
              <a:rPr lang="en-US" dirty="0" err="1" smtClean="0"/>
              <a:t>Tercet</a:t>
            </a:r>
            <a:r>
              <a:rPr lang="en-US" dirty="0" smtClean="0"/>
              <a:t> – three-lined stanza</a:t>
            </a:r>
          </a:p>
          <a:p>
            <a:r>
              <a:rPr lang="en-US" dirty="0" smtClean="0"/>
              <a:t>Quatrain – four-lined stanza</a:t>
            </a:r>
          </a:p>
          <a:p>
            <a:r>
              <a:rPr lang="en-US" dirty="0" err="1" smtClean="0"/>
              <a:t>Cinquain</a:t>
            </a:r>
            <a:r>
              <a:rPr lang="en-US" dirty="0" smtClean="0"/>
              <a:t> – fine-lined stanza</a:t>
            </a:r>
          </a:p>
          <a:p>
            <a:r>
              <a:rPr lang="en-US" dirty="0" smtClean="0"/>
              <a:t>Sestet – six-lined stanza</a:t>
            </a:r>
          </a:p>
          <a:p>
            <a:r>
              <a:rPr lang="en-US" dirty="0" err="1" smtClean="0"/>
              <a:t>Heptet</a:t>
            </a:r>
            <a:r>
              <a:rPr lang="en-US" dirty="0" smtClean="0"/>
              <a:t> – seven-lined stanza</a:t>
            </a:r>
          </a:p>
          <a:p>
            <a:r>
              <a:rPr lang="en-US" dirty="0" smtClean="0"/>
              <a:t>Octave – eight-lined stanza</a:t>
            </a:r>
            <a:endParaRPr lang="en-US" dirty="0"/>
          </a:p>
        </p:txBody>
      </p:sp>
      <p:sp>
        <p:nvSpPr>
          <p:cNvPr id="3" name="Title 2"/>
          <p:cNvSpPr>
            <a:spLocks noGrp="1"/>
          </p:cNvSpPr>
          <p:nvPr>
            <p:ph type="title"/>
          </p:nvPr>
        </p:nvSpPr>
        <p:spPr/>
        <p:txBody>
          <a:bodyPr/>
          <a:lstStyle/>
          <a:p>
            <a:r>
              <a:rPr lang="en-US" dirty="0" smtClean="0"/>
              <a:t>Types of Stanzas</a:t>
            </a:r>
            <a:endParaRPr lang="en-US" dirty="0"/>
          </a:p>
        </p:txBody>
      </p:sp>
    </p:spTree>
    <p:extLst>
      <p:ext uri="{BB962C8B-B14F-4D97-AF65-F5344CB8AC3E}">
        <p14:creationId xmlns:p14="http://schemas.microsoft.com/office/powerpoint/2010/main" val="15000695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Recurrence of regular units of stressed and unstressed syllables</a:t>
            </a:r>
            <a:endParaRPr lang="en-US" dirty="0"/>
          </a:p>
        </p:txBody>
      </p:sp>
      <p:sp>
        <p:nvSpPr>
          <p:cNvPr id="3" name="Title 2"/>
          <p:cNvSpPr>
            <a:spLocks noGrp="1"/>
          </p:cNvSpPr>
          <p:nvPr>
            <p:ph type="title"/>
          </p:nvPr>
        </p:nvSpPr>
        <p:spPr/>
        <p:txBody>
          <a:bodyPr/>
          <a:lstStyle/>
          <a:p>
            <a:r>
              <a:rPr lang="en-US" dirty="0" smtClean="0"/>
              <a:t>Meter</a:t>
            </a:r>
            <a:endParaRPr lang="en-US" dirty="0"/>
          </a:p>
        </p:txBody>
      </p:sp>
    </p:spTree>
    <p:extLst>
      <p:ext uri="{BB962C8B-B14F-4D97-AF65-F5344CB8AC3E}">
        <p14:creationId xmlns:p14="http://schemas.microsoft.com/office/powerpoint/2010/main" val="1920873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6"/>
            <a:ext cx="7408333" cy="3801533"/>
          </a:xfrm>
        </p:spPr>
        <p:txBody>
          <a:bodyPr/>
          <a:lstStyle/>
          <a:p>
            <a:r>
              <a:rPr lang="en-US" dirty="0" smtClean="0"/>
              <a:t>Interrupting the narrative flow to look at a past event</a:t>
            </a:r>
          </a:p>
          <a:p>
            <a:endParaRPr lang="en-US" dirty="0"/>
          </a:p>
          <a:p>
            <a:r>
              <a:rPr lang="en-US" dirty="0" smtClean="0"/>
              <a:t>“In </a:t>
            </a:r>
            <a:r>
              <a:rPr lang="en-US" dirty="0"/>
              <a:t>my younger and more vulnerable years my father gave me some advice that I’ve been turning over in my mind ever since.</a:t>
            </a:r>
            <a:r>
              <a:rPr lang="en-US" dirty="0"/>
              <a:t/>
            </a:r>
            <a:br>
              <a:rPr lang="en-US" dirty="0"/>
            </a:br>
            <a:r>
              <a:rPr lang="en-US" dirty="0" smtClean="0"/>
              <a:t>‘Whenever </a:t>
            </a:r>
            <a:r>
              <a:rPr lang="en-US" dirty="0"/>
              <a:t>you feel like criticizing any one</a:t>
            </a:r>
            <a:r>
              <a:rPr lang="en-US" dirty="0" smtClean="0"/>
              <a:t>,’ </a:t>
            </a:r>
            <a:r>
              <a:rPr lang="en-US" dirty="0"/>
              <a:t>he told me, </a:t>
            </a:r>
            <a:r>
              <a:rPr lang="en-US" dirty="0" smtClean="0"/>
              <a:t>‘just </a:t>
            </a:r>
            <a:r>
              <a:rPr lang="en-US" dirty="0"/>
              <a:t>remember that all the people in this world haven’t had the advantages that you’ve had</a:t>
            </a:r>
            <a:r>
              <a:rPr lang="en-US" dirty="0" smtClean="0"/>
              <a:t>.’” </a:t>
            </a:r>
          </a:p>
          <a:p>
            <a:pPr marL="0" indent="0">
              <a:buNone/>
            </a:pPr>
            <a:r>
              <a:rPr lang="en-US" dirty="0"/>
              <a:t>	</a:t>
            </a:r>
            <a:r>
              <a:rPr lang="en-US" dirty="0" smtClean="0"/>
              <a:t>(From </a:t>
            </a:r>
            <a:r>
              <a:rPr lang="en-US" i="1" dirty="0" smtClean="0"/>
              <a:t>The Great Gatsby</a:t>
            </a:r>
            <a:r>
              <a:rPr lang="en-US" dirty="0" smtClean="0"/>
              <a:t>, F. Scott Fitzgerald)</a:t>
            </a:r>
          </a:p>
        </p:txBody>
      </p:sp>
      <p:sp>
        <p:nvSpPr>
          <p:cNvPr id="3" name="Title 2"/>
          <p:cNvSpPr>
            <a:spLocks noGrp="1"/>
          </p:cNvSpPr>
          <p:nvPr>
            <p:ph type="title"/>
          </p:nvPr>
        </p:nvSpPr>
        <p:spPr/>
        <p:txBody>
          <a:bodyPr/>
          <a:lstStyle/>
          <a:p>
            <a:r>
              <a:rPr lang="en-US" dirty="0" smtClean="0"/>
              <a:t>Flashback</a:t>
            </a:r>
            <a:endParaRPr lang="en-US" dirty="0"/>
          </a:p>
        </p:txBody>
      </p:sp>
    </p:spTree>
    <p:extLst>
      <p:ext uri="{BB962C8B-B14F-4D97-AF65-F5344CB8AC3E}">
        <p14:creationId xmlns:p14="http://schemas.microsoft.com/office/powerpoint/2010/main" val="42306566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Also known as persona</a:t>
            </a:r>
          </a:p>
          <a:p>
            <a:r>
              <a:rPr lang="en-US" dirty="0" smtClean="0"/>
              <a:t>Individual articulating the words of the poem</a:t>
            </a:r>
            <a:endParaRPr lang="en-US" dirty="0"/>
          </a:p>
        </p:txBody>
      </p:sp>
      <p:sp>
        <p:nvSpPr>
          <p:cNvPr id="3" name="Title 2"/>
          <p:cNvSpPr>
            <a:spLocks noGrp="1"/>
          </p:cNvSpPr>
          <p:nvPr>
            <p:ph type="title"/>
          </p:nvPr>
        </p:nvSpPr>
        <p:spPr/>
        <p:txBody>
          <a:bodyPr/>
          <a:lstStyle/>
          <a:p>
            <a:r>
              <a:rPr lang="en-US" dirty="0" smtClean="0"/>
              <a:t>Speaker</a:t>
            </a:r>
            <a:endParaRPr lang="en-US" dirty="0"/>
          </a:p>
        </p:txBody>
      </p:sp>
    </p:spTree>
    <p:extLst>
      <p:ext uri="{BB962C8B-B14F-4D97-AF65-F5344CB8AC3E}">
        <p14:creationId xmlns:p14="http://schemas.microsoft.com/office/powerpoint/2010/main" val="13338540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Setting of a poem</a:t>
            </a:r>
            <a:endParaRPr lang="en-US" dirty="0"/>
          </a:p>
        </p:txBody>
      </p:sp>
      <p:sp>
        <p:nvSpPr>
          <p:cNvPr id="3" name="Title 2"/>
          <p:cNvSpPr>
            <a:spLocks noGrp="1"/>
          </p:cNvSpPr>
          <p:nvPr>
            <p:ph type="title"/>
          </p:nvPr>
        </p:nvSpPr>
        <p:spPr/>
        <p:txBody>
          <a:bodyPr/>
          <a:lstStyle/>
          <a:p>
            <a:r>
              <a:rPr lang="en-US" dirty="0" smtClean="0"/>
              <a:t>Situation</a:t>
            </a:r>
            <a:endParaRPr lang="en-US" dirty="0"/>
          </a:p>
        </p:txBody>
      </p:sp>
    </p:spTree>
    <p:extLst>
      <p:ext uri="{BB962C8B-B14F-4D97-AF65-F5344CB8AC3E}">
        <p14:creationId xmlns:p14="http://schemas.microsoft.com/office/powerpoint/2010/main" val="28575485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Cadence achieved or not achieved through the poem</a:t>
            </a:r>
            <a:endParaRPr lang="en-US" dirty="0"/>
          </a:p>
        </p:txBody>
      </p:sp>
      <p:sp>
        <p:nvSpPr>
          <p:cNvPr id="3" name="Title 2"/>
          <p:cNvSpPr>
            <a:spLocks noGrp="1"/>
          </p:cNvSpPr>
          <p:nvPr>
            <p:ph type="title"/>
          </p:nvPr>
        </p:nvSpPr>
        <p:spPr/>
        <p:txBody>
          <a:bodyPr/>
          <a:lstStyle/>
          <a:p>
            <a:r>
              <a:rPr lang="en-US" dirty="0" smtClean="0"/>
              <a:t>Sound</a:t>
            </a:r>
            <a:endParaRPr lang="en-US" dirty="0"/>
          </a:p>
        </p:txBody>
      </p:sp>
    </p:spTree>
    <p:extLst>
      <p:ext uri="{BB962C8B-B14F-4D97-AF65-F5344CB8AC3E}">
        <p14:creationId xmlns:p14="http://schemas.microsoft.com/office/powerpoint/2010/main" val="27034641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Short poem with a humorous or quotable ending</a:t>
            </a:r>
          </a:p>
          <a:p>
            <a:r>
              <a:rPr lang="en-US" dirty="0" smtClean="0"/>
              <a:t>Means “inscription”</a:t>
            </a:r>
            <a:endParaRPr lang="en-US" dirty="0"/>
          </a:p>
        </p:txBody>
      </p:sp>
      <p:sp>
        <p:nvSpPr>
          <p:cNvPr id="3" name="Title 2"/>
          <p:cNvSpPr>
            <a:spLocks noGrp="1"/>
          </p:cNvSpPr>
          <p:nvPr>
            <p:ph type="title"/>
          </p:nvPr>
        </p:nvSpPr>
        <p:spPr/>
        <p:txBody>
          <a:bodyPr/>
          <a:lstStyle/>
          <a:p>
            <a:r>
              <a:rPr lang="en-US" dirty="0" smtClean="0"/>
              <a:t>Epigram</a:t>
            </a:r>
            <a:endParaRPr lang="en-US" dirty="0"/>
          </a:p>
        </p:txBody>
      </p:sp>
    </p:spTree>
    <p:extLst>
      <p:ext uri="{BB962C8B-B14F-4D97-AF65-F5344CB8AC3E}">
        <p14:creationId xmlns:p14="http://schemas.microsoft.com/office/powerpoint/2010/main" val="18982586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Long, serious poem – lyrical in nature</a:t>
            </a:r>
            <a:endParaRPr lang="en-US" dirty="0"/>
          </a:p>
        </p:txBody>
      </p:sp>
      <p:sp>
        <p:nvSpPr>
          <p:cNvPr id="3" name="Title 2"/>
          <p:cNvSpPr>
            <a:spLocks noGrp="1"/>
          </p:cNvSpPr>
          <p:nvPr>
            <p:ph type="title"/>
          </p:nvPr>
        </p:nvSpPr>
        <p:spPr/>
        <p:txBody>
          <a:bodyPr/>
          <a:lstStyle/>
          <a:p>
            <a:r>
              <a:rPr lang="en-US" dirty="0" smtClean="0"/>
              <a:t>Ode</a:t>
            </a:r>
            <a:endParaRPr lang="en-US" dirty="0"/>
          </a:p>
        </p:txBody>
      </p:sp>
    </p:spTree>
    <p:extLst>
      <p:ext uri="{BB962C8B-B14F-4D97-AF65-F5344CB8AC3E}">
        <p14:creationId xmlns:p14="http://schemas.microsoft.com/office/powerpoint/2010/main" val="38147244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Love poem reflecting and lamenting on loss</a:t>
            </a:r>
            <a:endParaRPr lang="en-US" dirty="0"/>
          </a:p>
        </p:txBody>
      </p:sp>
      <p:sp>
        <p:nvSpPr>
          <p:cNvPr id="3" name="Title 2"/>
          <p:cNvSpPr>
            <a:spLocks noGrp="1"/>
          </p:cNvSpPr>
          <p:nvPr>
            <p:ph type="title"/>
          </p:nvPr>
        </p:nvSpPr>
        <p:spPr/>
        <p:txBody>
          <a:bodyPr/>
          <a:lstStyle/>
          <a:p>
            <a:r>
              <a:rPr lang="en-US" dirty="0" smtClean="0"/>
              <a:t>Elegy</a:t>
            </a:r>
            <a:endParaRPr lang="en-US" dirty="0"/>
          </a:p>
        </p:txBody>
      </p:sp>
    </p:spTree>
    <p:extLst>
      <p:ext uri="{BB962C8B-B14F-4D97-AF65-F5344CB8AC3E}">
        <p14:creationId xmlns:p14="http://schemas.microsoft.com/office/powerpoint/2010/main" val="27189599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Indirect reference to person, event, statement, or theme</a:t>
            </a:r>
            <a:endParaRPr lang="en-US" dirty="0"/>
          </a:p>
        </p:txBody>
      </p:sp>
      <p:sp>
        <p:nvSpPr>
          <p:cNvPr id="3" name="Title 2"/>
          <p:cNvSpPr>
            <a:spLocks noGrp="1"/>
          </p:cNvSpPr>
          <p:nvPr>
            <p:ph type="title"/>
          </p:nvPr>
        </p:nvSpPr>
        <p:spPr/>
        <p:txBody>
          <a:bodyPr/>
          <a:lstStyle/>
          <a:p>
            <a:r>
              <a:rPr lang="en-US" dirty="0" smtClean="0"/>
              <a:t>Allusion</a:t>
            </a:r>
            <a:endParaRPr lang="en-US" dirty="0"/>
          </a:p>
        </p:txBody>
      </p:sp>
    </p:spTree>
    <p:extLst>
      <p:ext uri="{BB962C8B-B14F-4D97-AF65-F5344CB8AC3E}">
        <p14:creationId xmlns:p14="http://schemas.microsoft.com/office/powerpoint/2010/main" val="12463449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Type of words used in a work</a:t>
            </a:r>
            <a:endParaRPr lang="en-US" dirty="0"/>
          </a:p>
        </p:txBody>
      </p:sp>
      <p:sp>
        <p:nvSpPr>
          <p:cNvPr id="3" name="Title 2"/>
          <p:cNvSpPr>
            <a:spLocks noGrp="1"/>
          </p:cNvSpPr>
          <p:nvPr>
            <p:ph type="title"/>
          </p:nvPr>
        </p:nvSpPr>
        <p:spPr/>
        <p:txBody>
          <a:bodyPr/>
          <a:lstStyle/>
          <a:p>
            <a:r>
              <a:rPr lang="en-US" dirty="0" smtClean="0"/>
              <a:t>Language</a:t>
            </a:r>
            <a:endParaRPr lang="en-US" dirty="0"/>
          </a:p>
        </p:txBody>
      </p:sp>
    </p:spTree>
    <p:extLst>
      <p:ext uri="{BB962C8B-B14F-4D97-AF65-F5344CB8AC3E}">
        <p14:creationId xmlns:p14="http://schemas.microsoft.com/office/powerpoint/2010/main" val="32425620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Internal organization of a poem’s content</a:t>
            </a:r>
            <a:endParaRPr lang="en-US" dirty="0"/>
          </a:p>
        </p:txBody>
      </p:sp>
      <p:sp>
        <p:nvSpPr>
          <p:cNvPr id="3" name="Title 2"/>
          <p:cNvSpPr>
            <a:spLocks noGrp="1"/>
          </p:cNvSpPr>
          <p:nvPr>
            <p:ph type="title"/>
          </p:nvPr>
        </p:nvSpPr>
        <p:spPr/>
        <p:txBody>
          <a:bodyPr/>
          <a:lstStyle/>
          <a:p>
            <a:r>
              <a:rPr lang="en-US" dirty="0" smtClean="0"/>
              <a:t>Structure</a:t>
            </a:r>
            <a:endParaRPr lang="en-US" dirty="0"/>
          </a:p>
        </p:txBody>
      </p:sp>
    </p:spTree>
    <p:extLst>
      <p:ext uri="{BB962C8B-B14F-4D97-AF65-F5344CB8AC3E}">
        <p14:creationId xmlns:p14="http://schemas.microsoft.com/office/powerpoint/2010/main" val="1104380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larger unit of division within a play</a:t>
            </a:r>
            <a:endParaRPr lang="en-US" dirty="0"/>
          </a:p>
        </p:txBody>
      </p:sp>
      <p:sp>
        <p:nvSpPr>
          <p:cNvPr id="3" name="Title 2"/>
          <p:cNvSpPr>
            <a:spLocks noGrp="1"/>
          </p:cNvSpPr>
          <p:nvPr>
            <p:ph type="title"/>
          </p:nvPr>
        </p:nvSpPr>
        <p:spPr/>
        <p:txBody>
          <a:bodyPr/>
          <a:lstStyle/>
          <a:p>
            <a:r>
              <a:rPr lang="en-US" dirty="0" smtClean="0"/>
              <a:t>Act</a:t>
            </a:r>
            <a:endParaRPr lang="en-US" dirty="0"/>
          </a:p>
        </p:txBody>
      </p:sp>
    </p:spTree>
    <p:extLst>
      <p:ext uri="{BB962C8B-B14F-4D97-AF65-F5344CB8AC3E}">
        <p14:creationId xmlns:p14="http://schemas.microsoft.com/office/powerpoint/2010/main" val="1194972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Difference between what is said and what is meant</a:t>
            </a:r>
          </a:p>
          <a:p>
            <a:endParaRPr lang="en-US" dirty="0"/>
          </a:p>
          <a:p>
            <a:r>
              <a:rPr lang="en-US" dirty="0" smtClean="0"/>
              <a:t>“I’m so happy I have four tests this week.”</a:t>
            </a:r>
            <a:endParaRPr lang="en-US" dirty="0"/>
          </a:p>
        </p:txBody>
      </p:sp>
      <p:sp>
        <p:nvSpPr>
          <p:cNvPr id="3" name="Title 2"/>
          <p:cNvSpPr>
            <a:spLocks noGrp="1"/>
          </p:cNvSpPr>
          <p:nvPr>
            <p:ph type="title"/>
          </p:nvPr>
        </p:nvSpPr>
        <p:spPr/>
        <p:txBody>
          <a:bodyPr/>
          <a:lstStyle/>
          <a:p>
            <a:r>
              <a:rPr lang="en-US" dirty="0" smtClean="0"/>
              <a:t>Verbal Irony</a:t>
            </a:r>
            <a:endParaRPr lang="en-US" dirty="0"/>
          </a:p>
        </p:txBody>
      </p:sp>
    </p:spTree>
    <p:extLst>
      <p:ext uri="{BB962C8B-B14F-4D97-AF65-F5344CB8AC3E}">
        <p14:creationId xmlns:p14="http://schemas.microsoft.com/office/powerpoint/2010/main" val="18521548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smaller unit of division within a play</a:t>
            </a:r>
            <a:endParaRPr lang="en-US" dirty="0"/>
          </a:p>
        </p:txBody>
      </p:sp>
      <p:sp>
        <p:nvSpPr>
          <p:cNvPr id="3" name="Title 2"/>
          <p:cNvSpPr>
            <a:spLocks noGrp="1"/>
          </p:cNvSpPr>
          <p:nvPr>
            <p:ph type="title"/>
          </p:nvPr>
        </p:nvSpPr>
        <p:spPr/>
        <p:txBody>
          <a:bodyPr/>
          <a:lstStyle/>
          <a:p>
            <a:r>
              <a:rPr lang="en-US" dirty="0" smtClean="0"/>
              <a:t>Scene</a:t>
            </a:r>
            <a:endParaRPr lang="en-US" dirty="0"/>
          </a:p>
        </p:txBody>
      </p:sp>
    </p:spTree>
    <p:extLst>
      <p:ext uri="{BB962C8B-B14F-4D97-AF65-F5344CB8AC3E}">
        <p14:creationId xmlns:p14="http://schemas.microsoft.com/office/powerpoint/2010/main" val="101370904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Character speaks to audience or another character without others onstage hearing</a:t>
            </a:r>
            <a:endParaRPr lang="en-US" dirty="0"/>
          </a:p>
        </p:txBody>
      </p:sp>
      <p:sp>
        <p:nvSpPr>
          <p:cNvPr id="3" name="Title 2"/>
          <p:cNvSpPr>
            <a:spLocks noGrp="1"/>
          </p:cNvSpPr>
          <p:nvPr>
            <p:ph type="title"/>
          </p:nvPr>
        </p:nvSpPr>
        <p:spPr/>
        <p:txBody>
          <a:bodyPr/>
          <a:lstStyle/>
          <a:p>
            <a:r>
              <a:rPr lang="en-US" dirty="0" smtClean="0"/>
              <a:t>Aside</a:t>
            </a:r>
            <a:endParaRPr lang="en-US" dirty="0"/>
          </a:p>
        </p:txBody>
      </p:sp>
    </p:spTree>
    <p:extLst>
      <p:ext uri="{BB962C8B-B14F-4D97-AF65-F5344CB8AC3E}">
        <p14:creationId xmlns:p14="http://schemas.microsoft.com/office/powerpoint/2010/main" val="19076282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Group of actors that supplement the drama happening</a:t>
            </a:r>
            <a:endParaRPr lang="en-US" dirty="0"/>
          </a:p>
        </p:txBody>
      </p:sp>
      <p:sp>
        <p:nvSpPr>
          <p:cNvPr id="3" name="Title 2"/>
          <p:cNvSpPr>
            <a:spLocks noGrp="1"/>
          </p:cNvSpPr>
          <p:nvPr>
            <p:ph type="title"/>
          </p:nvPr>
        </p:nvSpPr>
        <p:spPr/>
        <p:txBody>
          <a:bodyPr/>
          <a:lstStyle/>
          <a:p>
            <a:r>
              <a:rPr lang="en-US" dirty="0" smtClean="0"/>
              <a:t>Chorus</a:t>
            </a:r>
            <a:endParaRPr lang="en-US" dirty="0"/>
          </a:p>
        </p:txBody>
      </p:sp>
    </p:spTree>
    <p:extLst>
      <p:ext uri="{BB962C8B-B14F-4D97-AF65-F5344CB8AC3E}">
        <p14:creationId xmlns:p14="http://schemas.microsoft.com/office/powerpoint/2010/main" val="10817356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Interrupting a serious event with humor to break tension and allow for further dramatic building</a:t>
            </a:r>
            <a:endParaRPr lang="en-US" dirty="0"/>
          </a:p>
        </p:txBody>
      </p:sp>
      <p:sp>
        <p:nvSpPr>
          <p:cNvPr id="3" name="Title 2"/>
          <p:cNvSpPr>
            <a:spLocks noGrp="1"/>
          </p:cNvSpPr>
          <p:nvPr>
            <p:ph type="title"/>
          </p:nvPr>
        </p:nvSpPr>
        <p:spPr/>
        <p:txBody>
          <a:bodyPr/>
          <a:lstStyle/>
          <a:p>
            <a:r>
              <a:rPr lang="en-US" dirty="0" smtClean="0"/>
              <a:t>Comic Relief</a:t>
            </a:r>
            <a:endParaRPr lang="en-US" dirty="0"/>
          </a:p>
        </p:txBody>
      </p:sp>
    </p:spTree>
    <p:extLst>
      <p:ext uri="{BB962C8B-B14F-4D97-AF65-F5344CB8AC3E}">
        <p14:creationId xmlns:p14="http://schemas.microsoft.com/office/powerpoint/2010/main" val="144667264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Dramatic and extended speech given by an actor alone onstage</a:t>
            </a:r>
            <a:endParaRPr lang="en-US" dirty="0"/>
          </a:p>
        </p:txBody>
      </p:sp>
      <p:sp>
        <p:nvSpPr>
          <p:cNvPr id="3" name="Title 2"/>
          <p:cNvSpPr>
            <a:spLocks noGrp="1"/>
          </p:cNvSpPr>
          <p:nvPr>
            <p:ph type="title"/>
          </p:nvPr>
        </p:nvSpPr>
        <p:spPr/>
        <p:txBody>
          <a:bodyPr/>
          <a:lstStyle/>
          <a:p>
            <a:r>
              <a:rPr lang="en-US" dirty="0" smtClean="0"/>
              <a:t>Soliloquy</a:t>
            </a:r>
            <a:endParaRPr lang="en-US" dirty="0"/>
          </a:p>
        </p:txBody>
      </p:sp>
    </p:spTree>
    <p:extLst>
      <p:ext uri="{BB962C8B-B14F-4D97-AF65-F5344CB8AC3E}">
        <p14:creationId xmlns:p14="http://schemas.microsoft.com/office/powerpoint/2010/main" val="338226898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Character used to contrast with another character</a:t>
            </a:r>
            <a:endParaRPr lang="en-US" dirty="0"/>
          </a:p>
        </p:txBody>
      </p:sp>
      <p:sp>
        <p:nvSpPr>
          <p:cNvPr id="3" name="Title 2"/>
          <p:cNvSpPr>
            <a:spLocks noGrp="1"/>
          </p:cNvSpPr>
          <p:nvPr>
            <p:ph type="title"/>
          </p:nvPr>
        </p:nvSpPr>
        <p:spPr/>
        <p:txBody>
          <a:bodyPr/>
          <a:lstStyle/>
          <a:p>
            <a:r>
              <a:rPr lang="en-US" dirty="0" smtClean="0"/>
              <a:t>Foil</a:t>
            </a:r>
            <a:endParaRPr lang="en-US" dirty="0"/>
          </a:p>
        </p:txBody>
      </p:sp>
    </p:spTree>
    <p:extLst>
      <p:ext uri="{BB962C8B-B14F-4D97-AF65-F5344CB8AC3E}">
        <p14:creationId xmlns:p14="http://schemas.microsoft.com/office/powerpoint/2010/main" val="23558872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Play with serious themes in which a tragic figure meets destruction due to some character flaw</a:t>
            </a:r>
            <a:endParaRPr lang="en-US" dirty="0"/>
          </a:p>
        </p:txBody>
      </p:sp>
      <p:sp>
        <p:nvSpPr>
          <p:cNvPr id="3" name="Title 2"/>
          <p:cNvSpPr>
            <a:spLocks noGrp="1"/>
          </p:cNvSpPr>
          <p:nvPr>
            <p:ph type="title"/>
          </p:nvPr>
        </p:nvSpPr>
        <p:spPr/>
        <p:txBody>
          <a:bodyPr/>
          <a:lstStyle/>
          <a:p>
            <a:r>
              <a:rPr lang="en-US" dirty="0" smtClean="0"/>
              <a:t>Tragedy</a:t>
            </a:r>
            <a:endParaRPr lang="en-US" dirty="0"/>
          </a:p>
        </p:txBody>
      </p:sp>
    </p:spTree>
    <p:extLst>
      <p:ext uri="{BB962C8B-B14F-4D97-AF65-F5344CB8AC3E}">
        <p14:creationId xmlns:p14="http://schemas.microsoft.com/office/powerpoint/2010/main" val="105084923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Humorous play on words</a:t>
            </a:r>
            <a:endParaRPr lang="en-US" dirty="0"/>
          </a:p>
        </p:txBody>
      </p:sp>
      <p:sp>
        <p:nvSpPr>
          <p:cNvPr id="3" name="Title 2"/>
          <p:cNvSpPr>
            <a:spLocks noGrp="1"/>
          </p:cNvSpPr>
          <p:nvPr>
            <p:ph type="title"/>
          </p:nvPr>
        </p:nvSpPr>
        <p:spPr/>
        <p:txBody>
          <a:bodyPr/>
          <a:lstStyle/>
          <a:p>
            <a:r>
              <a:rPr lang="en-US" dirty="0" smtClean="0"/>
              <a:t>Pun</a:t>
            </a:r>
            <a:endParaRPr lang="en-US" dirty="0"/>
          </a:p>
        </p:txBody>
      </p:sp>
    </p:spTree>
    <p:extLst>
      <p:ext uri="{BB962C8B-B14F-4D97-AF65-F5344CB8AC3E}">
        <p14:creationId xmlns:p14="http://schemas.microsoft.com/office/powerpoint/2010/main" val="278202537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www.literarydevices.com</a:t>
            </a:r>
            <a:endParaRPr lang="en-US" dirty="0"/>
          </a:p>
        </p:txBody>
      </p:sp>
      <p:sp>
        <p:nvSpPr>
          <p:cNvPr id="3" name="Title 2"/>
          <p:cNvSpPr>
            <a:spLocks noGrp="1"/>
          </p:cNvSpPr>
          <p:nvPr>
            <p:ph type="title"/>
          </p:nvPr>
        </p:nvSpPr>
        <p:spPr/>
        <p:txBody>
          <a:bodyPr/>
          <a:lstStyle/>
          <a:p>
            <a:r>
              <a:rPr lang="en-US" dirty="0" smtClean="0"/>
              <a:t>Sources</a:t>
            </a:r>
            <a:endParaRPr lang="en-US" dirty="0"/>
          </a:p>
        </p:txBody>
      </p:sp>
    </p:spTree>
    <p:extLst>
      <p:ext uri="{BB962C8B-B14F-4D97-AF65-F5344CB8AC3E}">
        <p14:creationId xmlns:p14="http://schemas.microsoft.com/office/powerpoint/2010/main" val="1604104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Event occurs that violates the expectations of the character, reader, or audience</a:t>
            </a:r>
          </a:p>
          <a:p>
            <a:endParaRPr lang="en-US" dirty="0" smtClean="0"/>
          </a:p>
          <a:p>
            <a:r>
              <a:rPr lang="en-US" dirty="0" smtClean="0"/>
              <a:t>“And </a:t>
            </a:r>
            <a:r>
              <a:rPr lang="en-US" dirty="0"/>
              <a:t>here I have told you the story of two children who were not wise. Each sold the most valuable thing he owned in order to buy a gift for the other. But let me speak a last word to the wise of these days: Of all who give gifts, these two were the most wise. Of all who give and receive gifts, such as they are the most wise. Everywhere they are the wise ones. They are the magi</a:t>
            </a:r>
            <a:r>
              <a:rPr lang="en-US" dirty="0" smtClean="0"/>
              <a:t>.”</a:t>
            </a:r>
          </a:p>
          <a:p>
            <a:pPr marL="0" indent="0">
              <a:buNone/>
            </a:pPr>
            <a:r>
              <a:rPr lang="en-US" dirty="0"/>
              <a:t>	</a:t>
            </a:r>
            <a:r>
              <a:rPr lang="en-US" dirty="0" smtClean="0"/>
              <a:t>(From “The Gift of the Magi,” O. Henry)</a:t>
            </a:r>
            <a:endParaRPr lang="en-US" dirty="0"/>
          </a:p>
          <a:p>
            <a:endParaRPr lang="en-US" dirty="0"/>
          </a:p>
        </p:txBody>
      </p:sp>
      <p:sp>
        <p:nvSpPr>
          <p:cNvPr id="3" name="Title 2"/>
          <p:cNvSpPr>
            <a:spLocks noGrp="1"/>
          </p:cNvSpPr>
          <p:nvPr>
            <p:ph type="title"/>
          </p:nvPr>
        </p:nvSpPr>
        <p:spPr/>
        <p:txBody>
          <a:bodyPr/>
          <a:lstStyle/>
          <a:p>
            <a:r>
              <a:rPr lang="en-US" dirty="0" smtClean="0"/>
              <a:t>Situational Irony</a:t>
            </a:r>
            <a:endParaRPr lang="en-US" dirty="0"/>
          </a:p>
        </p:txBody>
      </p:sp>
    </p:spTree>
    <p:extLst>
      <p:ext uri="{BB962C8B-B14F-4D97-AF65-F5344CB8AC3E}">
        <p14:creationId xmlns:p14="http://schemas.microsoft.com/office/powerpoint/2010/main" val="3512363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The audience knows something that a character or characters do not</a:t>
            </a:r>
          </a:p>
          <a:p>
            <a:endParaRPr lang="en-US" dirty="0"/>
          </a:p>
          <a:p>
            <a:r>
              <a:rPr lang="en-US" dirty="0"/>
              <a:t>OEDIPUS: And on the murderer this curse I lay</a:t>
            </a:r>
            <a:r>
              <a:rPr lang="en-US" dirty="0"/>
              <a:t/>
            </a:r>
            <a:br>
              <a:rPr lang="en-US" dirty="0"/>
            </a:br>
            <a:r>
              <a:rPr lang="en-US" dirty="0"/>
              <a:t>(On him and all the partners in his guilt):–</a:t>
            </a:r>
            <a:r>
              <a:rPr lang="en-US" dirty="0"/>
              <a:t/>
            </a:r>
            <a:br>
              <a:rPr lang="en-US" dirty="0"/>
            </a:br>
            <a:r>
              <a:rPr lang="en-US" dirty="0"/>
              <a:t>Wretch, may he pine in utter wretchedness!</a:t>
            </a:r>
            <a:r>
              <a:rPr lang="en-US" dirty="0"/>
              <a:t/>
            </a:r>
            <a:br>
              <a:rPr lang="en-US" dirty="0"/>
            </a:br>
            <a:r>
              <a:rPr lang="en-US" dirty="0"/>
              <a:t>And for myself, if with my </a:t>
            </a:r>
            <a:r>
              <a:rPr lang="en-US" dirty="0" err="1"/>
              <a:t>privity</a:t>
            </a:r>
            <a:r>
              <a:rPr lang="en-US" dirty="0"/>
              <a:t/>
            </a:r>
            <a:br>
              <a:rPr lang="en-US" dirty="0"/>
            </a:br>
            <a:r>
              <a:rPr lang="en-US" dirty="0"/>
              <a:t>He gain admittance to my hearth, I pray</a:t>
            </a:r>
            <a:r>
              <a:rPr lang="en-US" dirty="0"/>
              <a:t/>
            </a:r>
            <a:br>
              <a:rPr lang="en-US" dirty="0"/>
            </a:br>
            <a:r>
              <a:rPr lang="en-US" dirty="0"/>
              <a:t>The curse I laid on others fall on me.</a:t>
            </a:r>
            <a:r>
              <a:rPr lang="en-US" dirty="0"/>
              <a:t/>
            </a:r>
            <a:br>
              <a:rPr lang="en-US" dirty="0"/>
            </a:br>
            <a:r>
              <a:rPr lang="en-US" dirty="0"/>
              <a:t>See that ye give effect to all my </a:t>
            </a:r>
            <a:r>
              <a:rPr lang="en-US" dirty="0" err="1"/>
              <a:t>hest</a:t>
            </a:r>
            <a:r>
              <a:rPr lang="en-US" dirty="0"/>
              <a:t>,</a:t>
            </a:r>
            <a:r>
              <a:rPr lang="en-US" dirty="0"/>
              <a:t/>
            </a:r>
            <a:br>
              <a:rPr lang="en-US" dirty="0"/>
            </a:br>
            <a:r>
              <a:rPr lang="en-US" dirty="0"/>
              <a:t>For my sake and the god’s and for our land,</a:t>
            </a:r>
            <a:r>
              <a:rPr lang="en-US" dirty="0"/>
              <a:t/>
            </a:r>
            <a:br>
              <a:rPr lang="en-US" dirty="0"/>
            </a:br>
            <a:r>
              <a:rPr lang="en-US" dirty="0"/>
              <a:t>A desert blasted by the wrath of heaven</a:t>
            </a:r>
            <a:r>
              <a:rPr lang="en-US" dirty="0" smtClean="0"/>
              <a:t>. </a:t>
            </a:r>
          </a:p>
          <a:p>
            <a:pPr marL="0" indent="0">
              <a:buNone/>
            </a:pPr>
            <a:r>
              <a:rPr lang="en-US" dirty="0"/>
              <a:t>	</a:t>
            </a:r>
            <a:r>
              <a:rPr lang="en-US" dirty="0" smtClean="0"/>
              <a:t>(From </a:t>
            </a:r>
            <a:r>
              <a:rPr lang="en-US" i="1" dirty="0" smtClean="0"/>
              <a:t>Oedipus the King</a:t>
            </a:r>
            <a:r>
              <a:rPr lang="en-US" dirty="0" smtClean="0"/>
              <a:t>, Sophocles)</a:t>
            </a:r>
            <a:endParaRPr lang="en-US" dirty="0"/>
          </a:p>
        </p:txBody>
      </p:sp>
      <p:sp>
        <p:nvSpPr>
          <p:cNvPr id="3" name="Title 2"/>
          <p:cNvSpPr>
            <a:spLocks noGrp="1"/>
          </p:cNvSpPr>
          <p:nvPr>
            <p:ph type="title"/>
          </p:nvPr>
        </p:nvSpPr>
        <p:spPr/>
        <p:txBody>
          <a:bodyPr/>
          <a:lstStyle/>
          <a:p>
            <a:r>
              <a:rPr lang="en-US" dirty="0" smtClean="0"/>
              <a:t>Dramatic Irony</a:t>
            </a:r>
            <a:endParaRPr lang="en-US" dirty="0"/>
          </a:p>
        </p:txBody>
      </p:sp>
    </p:spTree>
    <p:extLst>
      <p:ext uri="{BB962C8B-B14F-4D97-AF65-F5344CB8AC3E}">
        <p14:creationId xmlns:p14="http://schemas.microsoft.com/office/powerpoint/2010/main" val="3023707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Misusing words (often ridiculously)</a:t>
            </a:r>
          </a:p>
          <a:p>
            <a:endParaRPr lang="en-US" dirty="0"/>
          </a:p>
          <a:p>
            <a:r>
              <a:rPr lang="en-US" dirty="0"/>
              <a:t>MRS. MALAPROP: Sir, you overpower me with good breeding. He is the very </a:t>
            </a:r>
            <a:r>
              <a:rPr lang="en-US" b="1" dirty="0"/>
              <a:t>pineapple</a:t>
            </a:r>
            <a:r>
              <a:rPr lang="en-US" dirty="0"/>
              <a:t> of politeness! You are not ignorant, captain, that this giddy girl has somehow contrived to fix her affections on a beggarly, strolling, eavesdropping ensign, whom none of us have seen, and nobody knows anything of</a:t>
            </a:r>
            <a:r>
              <a:rPr lang="en-US" dirty="0" smtClean="0"/>
              <a:t>.</a:t>
            </a:r>
          </a:p>
          <a:p>
            <a:pPr marL="0" indent="0">
              <a:buNone/>
            </a:pPr>
            <a:r>
              <a:rPr lang="en-US" dirty="0" smtClean="0"/>
              <a:t>	(From </a:t>
            </a:r>
            <a:r>
              <a:rPr lang="en-US" i="1" dirty="0" smtClean="0"/>
              <a:t>The Rivals</a:t>
            </a:r>
            <a:r>
              <a:rPr lang="en-US" dirty="0" smtClean="0"/>
              <a:t>, Brinsley Sheridan) (pinnacle)</a:t>
            </a:r>
          </a:p>
        </p:txBody>
      </p:sp>
      <p:sp>
        <p:nvSpPr>
          <p:cNvPr id="3" name="Title 2"/>
          <p:cNvSpPr>
            <a:spLocks noGrp="1"/>
          </p:cNvSpPr>
          <p:nvPr>
            <p:ph type="title"/>
          </p:nvPr>
        </p:nvSpPr>
        <p:spPr/>
        <p:txBody>
          <a:bodyPr/>
          <a:lstStyle/>
          <a:p>
            <a:r>
              <a:rPr lang="en-US" dirty="0" smtClean="0"/>
              <a:t>Malapropism</a:t>
            </a:r>
            <a:endParaRPr lang="en-US" dirty="0"/>
          </a:p>
        </p:txBody>
      </p:sp>
    </p:spTree>
    <p:extLst>
      <p:ext uri="{BB962C8B-B14F-4D97-AF65-F5344CB8AC3E}">
        <p14:creationId xmlns:p14="http://schemas.microsoft.com/office/powerpoint/2010/main" val="2139848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329</TotalTime>
  <Words>1683</Words>
  <Application>Microsoft Office PowerPoint</Application>
  <PresentationFormat>On-screen Show (4:3)</PresentationFormat>
  <Paragraphs>251</Paragraphs>
  <Slides>68</Slides>
  <Notes>0</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Waveform</vt:lpstr>
      <vt:lpstr>Literary Terms</vt:lpstr>
      <vt:lpstr>Characterization</vt:lpstr>
      <vt:lpstr>Conflict</vt:lpstr>
      <vt:lpstr>Foreshadowing</vt:lpstr>
      <vt:lpstr>Flashback</vt:lpstr>
      <vt:lpstr>Verbal Irony</vt:lpstr>
      <vt:lpstr>Situational Irony</vt:lpstr>
      <vt:lpstr>Dramatic Irony</vt:lpstr>
      <vt:lpstr>Malapropism</vt:lpstr>
      <vt:lpstr>Mood</vt:lpstr>
      <vt:lpstr>First Person Point of View</vt:lpstr>
      <vt:lpstr>Third Person Limited Point of View</vt:lpstr>
      <vt:lpstr>Third Person Omniscient Point of View</vt:lpstr>
      <vt:lpstr>Setting</vt:lpstr>
      <vt:lpstr>Style</vt:lpstr>
      <vt:lpstr>Symbolism</vt:lpstr>
      <vt:lpstr>Theme</vt:lpstr>
      <vt:lpstr>Tone</vt:lpstr>
      <vt:lpstr>Motif</vt:lpstr>
      <vt:lpstr>Paradox</vt:lpstr>
      <vt:lpstr>Satire</vt:lpstr>
      <vt:lpstr>Oxymoron</vt:lpstr>
      <vt:lpstr>Understatement</vt:lpstr>
      <vt:lpstr>Hyperbole</vt:lpstr>
      <vt:lpstr>Anaphora</vt:lpstr>
      <vt:lpstr>Non Sequitur</vt:lpstr>
      <vt:lpstr>Ellipsis</vt:lpstr>
      <vt:lpstr>Synecdoche</vt:lpstr>
      <vt:lpstr>Parallelism</vt:lpstr>
      <vt:lpstr>Onomatopoeia</vt:lpstr>
      <vt:lpstr>Alliteration</vt:lpstr>
      <vt:lpstr>Assonance</vt:lpstr>
      <vt:lpstr>Consonance</vt:lpstr>
      <vt:lpstr>Connotation</vt:lpstr>
      <vt:lpstr>Denotation</vt:lpstr>
      <vt:lpstr>Imagery</vt:lpstr>
      <vt:lpstr>Metaphor</vt:lpstr>
      <vt:lpstr>Personification</vt:lpstr>
      <vt:lpstr>Simile</vt:lpstr>
      <vt:lpstr>Plot Structure</vt:lpstr>
      <vt:lpstr>Rhyme</vt:lpstr>
      <vt:lpstr>Rhythm</vt:lpstr>
      <vt:lpstr>Sonnet</vt:lpstr>
      <vt:lpstr>Ballad</vt:lpstr>
      <vt:lpstr>Free Verse</vt:lpstr>
      <vt:lpstr>Foot</vt:lpstr>
      <vt:lpstr>Stanza</vt:lpstr>
      <vt:lpstr>Types of Stanzas</vt:lpstr>
      <vt:lpstr>Meter</vt:lpstr>
      <vt:lpstr>Speaker</vt:lpstr>
      <vt:lpstr>Situation</vt:lpstr>
      <vt:lpstr>Sound</vt:lpstr>
      <vt:lpstr>Epigram</vt:lpstr>
      <vt:lpstr>Ode</vt:lpstr>
      <vt:lpstr>Elegy</vt:lpstr>
      <vt:lpstr>Allusion</vt:lpstr>
      <vt:lpstr>Language</vt:lpstr>
      <vt:lpstr>Structure</vt:lpstr>
      <vt:lpstr>Act</vt:lpstr>
      <vt:lpstr>Scene</vt:lpstr>
      <vt:lpstr>Aside</vt:lpstr>
      <vt:lpstr>Chorus</vt:lpstr>
      <vt:lpstr>Comic Relief</vt:lpstr>
      <vt:lpstr>Soliloquy</vt:lpstr>
      <vt:lpstr>Foil</vt:lpstr>
      <vt:lpstr>Tragedy</vt:lpstr>
      <vt:lpstr>Pun</vt:lpstr>
      <vt:lpstr>Sources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terMs</dc:title>
  <dc:creator>Van Engen, Jason</dc:creator>
  <cp:lastModifiedBy>Van Engen, Jason</cp:lastModifiedBy>
  <cp:revision>28</cp:revision>
  <dcterms:created xsi:type="dcterms:W3CDTF">2017-05-03T14:15:12Z</dcterms:created>
  <dcterms:modified xsi:type="dcterms:W3CDTF">2017-05-03T19:44:44Z</dcterms:modified>
</cp:coreProperties>
</file>